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83" r:id="rId3"/>
    <p:sldId id="274" r:id="rId4"/>
    <p:sldId id="275" r:id="rId5"/>
    <p:sldId id="276" r:id="rId6"/>
    <p:sldId id="277" r:id="rId7"/>
    <p:sldId id="261" r:id="rId8"/>
    <p:sldId id="278" r:id="rId9"/>
    <p:sldId id="279" r:id="rId10"/>
    <p:sldId id="280" r:id="rId11"/>
    <p:sldId id="287" r:id="rId12"/>
    <p:sldId id="288" r:id="rId13"/>
    <p:sldId id="284" r:id="rId14"/>
    <p:sldId id="259" r:id="rId15"/>
    <p:sldId id="270" r:id="rId16"/>
    <p:sldId id="272" r:id="rId17"/>
    <p:sldId id="268" r:id="rId18"/>
    <p:sldId id="267" r:id="rId19"/>
    <p:sldId id="265" r:id="rId20"/>
    <p:sldId id="266" r:id="rId21"/>
    <p:sldId id="285" r:id="rId22"/>
    <p:sldId id="257" r:id="rId23"/>
    <p:sldId id="258" r:id="rId24"/>
    <p:sldId id="273" r:id="rId25"/>
    <p:sldId id="260" r:id="rId26"/>
    <p:sldId id="262" r:id="rId27"/>
    <p:sldId id="263" r:id="rId28"/>
    <p:sldId id="264" r:id="rId29"/>
    <p:sldId id="286" r:id="rId30"/>
    <p:sldId id="281" r:id="rId31"/>
    <p:sldId id="282" r:id="rId32"/>
    <p:sldId id="289" r:id="rId33"/>
    <p:sldId id="290" r:id="rId34"/>
    <p:sldId id="293" r:id="rId35"/>
    <p:sldId id="292" r:id="rId36"/>
    <p:sldId id="295" r:id="rId37"/>
    <p:sldId id="294" r:id="rId38"/>
    <p:sldId id="298" r:id="rId39"/>
    <p:sldId id="299" r:id="rId40"/>
    <p:sldId id="300" r:id="rId41"/>
    <p:sldId id="301" r:id="rId42"/>
    <p:sldId id="302" r:id="rId43"/>
    <p:sldId id="306" r:id="rId44"/>
    <p:sldId id="305" r:id="rId45"/>
    <p:sldId id="30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0A19E6-666C-4FA8-B714-35B6AD47324C}">
          <p14:sldIdLst>
            <p14:sldId id="256"/>
          </p14:sldIdLst>
        </p14:section>
        <p14:section name="Proposals" id="{64E4412C-5AF5-42E7-AF23-6C14425BEBC2}">
          <p14:sldIdLst>
            <p14:sldId id="283"/>
            <p14:sldId id="274"/>
            <p14:sldId id="275"/>
            <p14:sldId id="276"/>
            <p14:sldId id="277"/>
            <p14:sldId id="261"/>
            <p14:sldId id="278"/>
            <p14:sldId id="279"/>
            <p14:sldId id="280"/>
            <p14:sldId id="287"/>
            <p14:sldId id="288"/>
          </p14:sldIdLst>
        </p14:section>
        <p14:section name="Outline" id="{00E40173-BE18-4C87-A125-2082574232FD}">
          <p14:sldIdLst>
            <p14:sldId id="284"/>
            <p14:sldId id="259"/>
            <p14:sldId id="270"/>
            <p14:sldId id="272"/>
            <p14:sldId id="268"/>
            <p14:sldId id="267"/>
            <p14:sldId id="265"/>
            <p14:sldId id="266"/>
          </p14:sldIdLst>
        </p14:section>
        <p14:section name="First Tests" id="{F90BD740-87EA-454D-AB28-3F661E482679}">
          <p14:sldIdLst>
            <p14:sldId id="285"/>
            <p14:sldId id="257"/>
            <p14:sldId id="258"/>
            <p14:sldId id="273"/>
            <p14:sldId id="260"/>
            <p14:sldId id="262"/>
            <p14:sldId id="263"/>
            <p14:sldId id="264"/>
          </p14:sldIdLst>
        </p14:section>
        <p14:section name="Examination" id="{389C657C-EA95-4D9D-957F-C06FC0105320}">
          <p14:sldIdLst>
            <p14:sldId id="286"/>
            <p14:sldId id="281"/>
            <p14:sldId id="282"/>
            <p14:sldId id="289"/>
            <p14:sldId id="290"/>
            <p14:sldId id="293"/>
            <p14:sldId id="292"/>
          </p14:sldIdLst>
        </p14:section>
        <p14:section name="Image Cleaning" id="{30D27D71-845F-4EA6-B72E-E5DC52D2A5A1}">
          <p14:sldIdLst>
            <p14:sldId id="295"/>
            <p14:sldId id="294"/>
            <p14:sldId id="298"/>
            <p14:sldId id="299"/>
            <p14:sldId id="300"/>
            <p14:sldId id="301"/>
            <p14:sldId id="302"/>
          </p14:sldIdLst>
        </p14:section>
        <p14:section name="End" id="{DDE7DF20-F80D-4F81-B925-643C99A15BD7}">
          <p14:sldIdLst>
            <p14:sldId id="306"/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46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2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71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21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9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1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7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4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45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0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4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0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37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7724F0D-A08F-4C47-AFAD-89DA5BF891BF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DD0B1B5-4E54-4D8E-AD2F-C0B0935A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6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3F77-27D0-4BDB-AAB5-4F7AD29CD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Brian Cornet</a:t>
            </a:r>
            <a:br>
              <a:rPr lang="en-US" dirty="0"/>
            </a:br>
            <a:r>
              <a:rPr lang="en-US" dirty="0"/>
              <a:t>DSC 498</a:t>
            </a:r>
            <a:br>
              <a:rPr lang="en-US" dirty="0"/>
            </a:br>
            <a:r>
              <a:rPr lang="en-US" dirty="0"/>
              <a:t>Dr. </a:t>
            </a:r>
            <a:r>
              <a:rPr lang="en-US" dirty="0" err="1"/>
              <a:t>Donghui</a:t>
            </a:r>
            <a:r>
              <a:rPr lang="en-US" dirty="0"/>
              <a:t> Yan</a:t>
            </a:r>
            <a:br>
              <a:rPr lang="en-US" dirty="0"/>
            </a:br>
            <a:r>
              <a:rPr lang="en-US" dirty="0"/>
              <a:t>Final Capstone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F959A-7AF1-4729-AADC-504CE292F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December 2</a:t>
            </a:r>
            <a:r>
              <a:rPr lang="en-US" baseline="30000" dirty="0"/>
              <a:t>nd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840596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Resources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17409"/>
          </a:xfrm>
        </p:spPr>
        <p:txBody>
          <a:bodyPr anchor="t"/>
          <a:lstStyle/>
          <a:p>
            <a:r>
              <a:rPr lang="en-US" dirty="0"/>
              <a:t>Resources:</a:t>
            </a:r>
          </a:p>
          <a:p>
            <a:pPr lvl="1"/>
            <a:r>
              <a:rPr lang="en-US" dirty="0"/>
              <a:t>HTML parsing for web data, Optical Character Recognition (OCR) </a:t>
            </a:r>
          </a:p>
          <a:p>
            <a:pPr lvl="1"/>
            <a:r>
              <a:rPr lang="en-US" dirty="0"/>
              <a:t>R, MATLAB, Python, Java, C++, SQL, Assembly language tools as needed</a:t>
            </a:r>
          </a:p>
          <a:p>
            <a:pPr lvl="1"/>
            <a:r>
              <a:rPr lang="en-US" dirty="0"/>
              <a:t>Viewers like you!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Machine learning methods in Spring 2021</a:t>
            </a:r>
          </a:p>
          <a:p>
            <a:pPr lvl="1"/>
            <a:r>
              <a:rPr lang="en-US" dirty="0"/>
              <a:t>Artificial intelligence methods TBA</a:t>
            </a:r>
          </a:p>
          <a:p>
            <a:pPr lvl="1"/>
            <a:r>
              <a:rPr lang="en-US" dirty="0"/>
              <a:t>Physical limitations during pandemic</a:t>
            </a:r>
          </a:p>
        </p:txBody>
      </p:sp>
    </p:spTree>
    <p:extLst>
      <p:ext uri="{BB962C8B-B14F-4D97-AF65-F5344CB8AC3E}">
        <p14:creationId xmlns:p14="http://schemas.microsoft.com/office/powerpoint/2010/main" val="2476306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14D11733-C00A-45D0-8645-9E256E88AE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"/>
          <a:stretch/>
        </p:blipFill>
        <p:spPr>
          <a:xfrm>
            <a:off x="65832" y="3646892"/>
            <a:ext cx="12060333" cy="2003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45970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What could have been: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D225D7-5442-40B2-A29B-B5F938D84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" y="1207593"/>
            <a:ext cx="12060333" cy="11431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7D4227-A429-435B-A754-AFB646A7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"/>
          <a:stretch/>
        </p:blipFill>
        <p:spPr>
          <a:xfrm>
            <a:off x="65832" y="2429102"/>
            <a:ext cx="12060333" cy="1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23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45970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What could have been: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C5F9C-0E7E-481C-B674-8706299C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60" y="1044483"/>
            <a:ext cx="8773749" cy="724001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C5A35A-76EA-47B0-9973-B684A1077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5" y="1900544"/>
            <a:ext cx="4425244" cy="441960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4A6B5EB-2947-4E57-BA15-9C097E74EB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090"/>
          <a:stretch/>
        </p:blipFill>
        <p:spPr>
          <a:xfrm>
            <a:off x="5474131" y="4593565"/>
            <a:ext cx="6270867" cy="88680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2BAF174-875A-4B03-82FC-9298BDC66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21" y="1900543"/>
            <a:ext cx="6157915" cy="25609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A274703-65E2-4CBC-A69F-17071DC115F6}"/>
              </a:ext>
            </a:extLst>
          </p:cNvPr>
          <p:cNvSpPr/>
          <p:nvPr/>
        </p:nvSpPr>
        <p:spPr>
          <a:xfrm>
            <a:off x="11484556" y="1900544"/>
            <a:ext cx="264532" cy="2560963"/>
          </a:xfrm>
          <a:prstGeom prst="rect">
            <a:avLst/>
          </a:prstGeom>
          <a:solidFill>
            <a:srgbClr val="36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AF075-A13C-4064-BA53-FD9D57FA48B6}"/>
              </a:ext>
            </a:extLst>
          </p:cNvPr>
          <p:cNvSpPr txBox="1"/>
          <p:nvPr/>
        </p:nvSpPr>
        <p:spPr>
          <a:xfrm>
            <a:off x="5474131" y="5813517"/>
            <a:ext cx="627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(I still </a:t>
            </a:r>
            <a:r>
              <a:rPr lang="en-US" dirty="0" err="1">
                <a:solidFill>
                  <a:srgbClr val="FFFF00"/>
                </a:solidFill>
              </a:rPr>
              <a:t>wanna</a:t>
            </a:r>
            <a:r>
              <a:rPr lang="en-US" dirty="0">
                <a:solidFill>
                  <a:srgbClr val="FFFF00"/>
                </a:solidFill>
              </a:rPr>
              <a:t> do this)</a:t>
            </a:r>
          </a:p>
        </p:txBody>
      </p:sp>
    </p:spTree>
    <p:extLst>
      <p:ext uri="{BB962C8B-B14F-4D97-AF65-F5344CB8AC3E}">
        <p14:creationId xmlns:p14="http://schemas.microsoft.com/office/powerpoint/2010/main" val="48911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2: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goes with the Raw Image Scanner idea</a:t>
            </a:r>
          </a:p>
        </p:txBody>
      </p:sp>
    </p:spTree>
    <p:extLst>
      <p:ext uri="{BB962C8B-B14F-4D97-AF65-F5344CB8AC3E}">
        <p14:creationId xmlns:p14="http://schemas.microsoft.com/office/powerpoint/2010/main" val="77656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Raw Image Scanner –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Objectives:</a:t>
            </a:r>
          </a:p>
          <a:p>
            <a:pPr lvl="1"/>
            <a:r>
              <a:rPr lang="en-US" b="1" dirty="0"/>
              <a:t>Create</a:t>
            </a:r>
            <a:r>
              <a:rPr lang="en-US" dirty="0"/>
              <a:t> system that accepts an image as a template and compares it to a camera image</a:t>
            </a:r>
          </a:p>
          <a:p>
            <a:pPr lvl="1"/>
            <a:r>
              <a:rPr lang="en-US" b="1" dirty="0"/>
              <a:t>Include </a:t>
            </a:r>
            <a:r>
              <a:rPr lang="en-US" dirty="0"/>
              <a:t>generating text lists or tables, filling templates, or highlighting differences</a:t>
            </a:r>
          </a:p>
          <a:p>
            <a:pPr lvl="1"/>
            <a:r>
              <a:rPr lang="en-US" b="1" dirty="0"/>
              <a:t>Implement</a:t>
            </a:r>
            <a:r>
              <a:rPr lang="en-US" dirty="0"/>
              <a:t> image correction for flawed camera images (skewing, reflection, warping, etc.)</a:t>
            </a:r>
          </a:p>
          <a:p>
            <a:r>
              <a:rPr lang="en-US" b="1" dirty="0"/>
              <a:t>Tools:</a:t>
            </a:r>
          </a:p>
          <a:p>
            <a:pPr lvl="1"/>
            <a:r>
              <a:rPr lang="en-US" dirty="0"/>
              <a:t>Optical Character Recognition (OCR) using libraries such as </a:t>
            </a:r>
            <a:r>
              <a:rPr lang="en-US" dirty="0" err="1"/>
              <a:t>PyTesseract</a:t>
            </a:r>
            <a:endParaRPr lang="en-US" dirty="0"/>
          </a:p>
          <a:p>
            <a:pPr lvl="1"/>
            <a:r>
              <a:rPr lang="en-US" dirty="0"/>
              <a:t>Image comparison algorithms for image blocks using libraries such as </a:t>
            </a:r>
            <a:r>
              <a:rPr lang="en-US" dirty="0" err="1"/>
              <a:t>PyImageSearch</a:t>
            </a:r>
            <a:endParaRPr lang="en-US" dirty="0"/>
          </a:p>
          <a:p>
            <a:pPr lvl="1"/>
            <a:r>
              <a:rPr lang="en-US" dirty="0"/>
              <a:t>Decoding algorithms for various formats (JPEG, GIF, PNG, TIF, AVI, MPEG, MP4, MOV, WEBM, etc.)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dirty="0"/>
              <a:t>No formal machine learning courses until Spring 2021 (for image correction)</a:t>
            </a:r>
          </a:p>
          <a:p>
            <a:pPr lvl="1"/>
            <a:r>
              <a:rPr lang="en-US" dirty="0"/>
              <a:t>Physical limitations during pandemic (for experimentation)</a:t>
            </a:r>
          </a:p>
        </p:txBody>
      </p:sp>
    </p:spTree>
    <p:extLst>
      <p:ext uri="{BB962C8B-B14F-4D97-AF65-F5344CB8AC3E}">
        <p14:creationId xmlns:p14="http://schemas.microsoft.com/office/powerpoint/2010/main" val="87528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Raw Image Scanner –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dirty="0"/>
              <a:t>Comparable to commonly used technology for scanning checks, license plates, QR</a:t>
            </a:r>
          </a:p>
          <a:p>
            <a:r>
              <a:rPr lang="en-US" dirty="0"/>
              <a:t>Typically for specific patterns or professional usage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524821-4D4E-40BB-B87B-A9DEF6AA5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33" y="3429000"/>
            <a:ext cx="4762500" cy="2832100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C1FDF6D4-A57E-4F21-BD77-5CD278387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652" y="3429000"/>
            <a:ext cx="5007015" cy="28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22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Raw Image Scanner –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02363"/>
          </a:xfrm>
        </p:spPr>
        <p:txBody>
          <a:bodyPr anchor="t">
            <a:normAutofit/>
          </a:bodyPr>
          <a:lstStyle/>
          <a:p>
            <a:r>
              <a:rPr lang="en-US" dirty="0"/>
              <a:t>Intended for users to collect any kind of data quickly and automatically</a:t>
            </a:r>
          </a:p>
          <a:p>
            <a:r>
              <a:rPr lang="en-US" dirty="0"/>
              <a:t>Ideal for when digital data doesn’t exist or can’t be easily accessed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6655815-4AD9-49FB-A47A-501AEEDC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6" y="3217642"/>
            <a:ext cx="3406047" cy="3193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76700-CC3D-42CB-A065-F22DBBD5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24" y="5257761"/>
            <a:ext cx="7147778" cy="674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4AE688-273F-4B25-B90D-3ED2AB6FBCD7}"/>
              </a:ext>
            </a:extLst>
          </p:cNvPr>
          <p:cNvSpPr txBox="1"/>
          <p:nvPr/>
        </p:nvSpPr>
        <p:spPr>
          <a:xfrm>
            <a:off x="4380424" y="3519898"/>
            <a:ext cx="71477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image for the character on the right contains 36 variables.</a:t>
            </a:r>
          </a:p>
          <a:p>
            <a:endParaRPr lang="en-US" sz="1600" dirty="0"/>
          </a:p>
          <a:p>
            <a:r>
              <a:rPr lang="en-US" sz="1600" dirty="0"/>
              <a:t>Without a means of accessing the raw data, a human would need to compile the visible data by hand (takes about 2-3 minutes).</a:t>
            </a:r>
          </a:p>
          <a:p>
            <a:endParaRPr lang="en-US" sz="1600" b="1" dirty="0"/>
          </a:p>
          <a:p>
            <a:r>
              <a:rPr lang="en-US" sz="1600" dirty="0"/>
              <a:t>What if a computer could recognize the values formed by the pixels?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AD763-9F89-4ABA-996A-7E87F3E266E8}"/>
              </a:ext>
            </a:extLst>
          </p:cNvPr>
          <p:cNvSpPr txBox="1"/>
          <p:nvPr/>
        </p:nvSpPr>
        <p:spPr>
          <a:xfrm>
            <a:off x="663796" y="6410812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Final Fantasy Tactics (Sony PlayStation)</a:t>
            </a:r>
          </a:p>
        </p:txBody>
      </p:sp>
    </p:spTree>
    <p:extLst>
      <p:ext uri="{BB962C8B-B14F-4D97-AF65-F5344CB8AC3E}">
        <p14:creationId xmlns:p14="http://schemas.microsoft.com/office/powerpoint/2010/main" val="836436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Text Parsing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257174" y="2262677"/>
            <a:ext cx="34194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containing a simple list.</a:t>
            </a:r>
          </a:p>
          <a:p>
            <a:endParaRPr lang="en-US" dirty="0"/>
          </a:p>
          <a:p>
            <a:r>
              <a:rPr lang="en-US" dirty="0"/>
              <a:t>The text is parsed and added to a list. New items may be added to the same list, and it may be saved or exported as needed.</a:t>
            </a:r>
          </a:p>
          <a:p>
            <a:endParaRPr lang="en-US" dirty="0"/>
          </a:p>
          <a:p>
            <a:r>
              <a:rPr lang="en-US" dirty="0"/>
              <a:t>* This screenshot has much more text than what was collected. It may be necessary for the user to determine a pattern to the collection process.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BBFAB1-0C19-45A5-81FE-8006416A8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2" y="2443648"/>
            <a:ext cx="4851400" cy="363855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AC6EFEA-BA30-469A-BB1B-A75812BCA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903992"/>
              </p:ext>
            </p:extLst>
          </p:nvPr>
        </p:nvGraphicFramePr>
        <p:xfrm>
          <a:off x="8801100" y="2594143"/>
          <a:ext cx="2762249" cy="3337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62249">
                  <a:extLst>
                    <a:ext uri="{9D8B030D-6E8A-4147-A177-3AD203B41FA5}">
                      <a16:colId xmlns:a16="http://schemas.microsoft.com/office/drawing/2014/main" val="3848528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ACNH Nintendo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59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Camping cot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671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Paisley bandanna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87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Oval glasses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7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Frog tee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39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Nine-ball tee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94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Outdoor shorts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250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Slip-on loafers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114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nsolas" panose="020B0609020204030204" pitchFamily="49" charset="0"/>
                        </a:rPr>
                        <a:t>K.K. Oasis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420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2CB523-92EB-4284-BEDF-7956DDE5E44F}"/>
              </a:ext>
            </a:extLst>
          </p:cNvPr>
          <p:cNvSpPr txBox="1"/>
          <p:nvPr/>
        </p:nvSpPr>
        <p:spPr>
          <a:xfrm>
            <a:off x="3663952" y="6082198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Animal Crossing: New Horizons (Nintendo Switch)</a:t>
            </a:r>
          </a:p>
        </p:txBody>
      </p:sp>
    </p:spTree>
    <p:extLst>
      <p:ext uri="{BB962C8B-B14F-4D97-AF65-F5344CB8AC3E}">
        <p14:creationId xmlns:p14="http://schemas.microsoft.com/office/powerpoint/2010/main" val="66352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Text Parsing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257174" y="2262677"/>
            <a:ext cx="34194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containing a table.</a:t>
            </a:r>
          </a:p>
          <a:p>
            <a:endParaRPr lang="en-US" dirty="0"/>
          </a:p>
          <a:p>
            <a:r>
              <a:rPr lang="en-US" dirty="0"/>
              <a:t>The text is parsed and added to a table. New items may be added to the same table, and it may be saved or exported as needed.</a:t>
            </a:r>
          </a:p>
          <a:p>
            <a:endParaRPr lang="en-US" dirty="0"/>
          </a:p>
          <a:p>
            <a:r>
              <a:rPr lang="en-US" dirty="0"/>
              <a:t>* The top line is difficult to read, and the second line has different colors for its 5</a:t>
            </a:r>
            <a:r>
              <a:rPr lang="en-US" baseline="30000" dirty="0"/>
              <a:t>th</a:t>
            </a:r>
            <a:r>
              <a:rPr lang="en-US" dirty="0"/>
              <a:t> column. Visual differences may require the user to define their importance.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B06F0-AA55-4F31-9B58-C921D9A21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46" y="2262677"/>
            <a:ext cx="3136106" cy="41814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6D603E-5715-4ED4-8D8A-8A4182A79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549737"/>
              </p:ext>
            </p:extLst>
          </p:nvPr>
        </p:nvGraphicFramePr>
        <p:xfrm>
          <a:off x="7635296" y="2627736"/>
          <a:ext cx="4019061" cy="327037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3039115221"/>
                    </a:ext>
                  </a:extLst>
                </a:gridCol>
                <a:gridCol w="401899">
                  <a:extLst>
                    <a:ext uri="{9D8B030D-6E8A-4147-A177-3AD203B41FA5}">
                      <a16:colId xmlns:a16="http://schemas.microsoft.com/office/drawing/2014/main" val="4075531637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1893585237"/>
                    </a:ext>
                  </a:extLst>
                </a:gridCol>
                <a:gridCol w="382270">
                  <a:extLst>
                    <a:ext uri="{9D8B030D-6E8A-4147-A177-3AD203B41FA5}">
                      <a16:colId xmlns:a16="http://schemas.microsoft.com/office/drawing/2014/main" val="2205571188"/>
                    </a:ext>
                  </a:extLst>
                </a:gridCol>
                <a:gridCol w="605357">
                  <a:extLst>
                    <a:ext uri="{9D8B030D-6E8A-4147-A177-3AD203B41FA5}">
                      <a16:colId xmlns:a16="http://schemas.microsoft.com/office/drawing/2014/main" val="471804026"/>
                    </a:ext>
                  </a:extLst>
                </a:gridCol>
              </a:tblGrid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Hearing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555280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Hearing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443572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Wind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Crisis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39959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ColdBlooded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Snowbaron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1941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HotBlooded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Chain </a:t>
                      </a:r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Crit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–––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807303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 err="1">
                          <a:latin typeface="Consolas" panose="020B0609020204030204" pitchFamily="49" charset="0"/>
                        </a:rPr>
                        <a:t>HotBlooded</a:t>
                      </a:r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 – – – 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baseline="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932999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Frenzy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Tenderizer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–––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19800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Frenzy 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Pellet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–2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239255"/>
                  </a:ext>
                </a:extLst>
              </a:tr>
              <a:tr h="363375"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Rec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+6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>
                          <a:latin typeface="Consolas" panose="020B0609020204030204" pitchFamily="49" charset="0"/>
                        </a:rPr>
                        <a:t>OOO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9956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DD2E6DE-D789-4EC7-9540-700BFF60D60E}"/>
              </a:ext>
            </a:extLst>
          </p:cNvPr>
          <p:cNvSpPr txBox="1"/>
          <p:nvPr/>
        </p:nvSpPr>
        <p:spPr>
          <a:xfrm>
            <a:off x="3956446" y="6444152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Monster Hunter Generations (Nintendo 3DS)</a:t>
            </a:r>
          </a:p>
        </p:txBody>
      </p:sp>
    </p:spTree>
    <p:extLst>
      <p:ext uri="{BB962C8B-B14F-4D97-AF65-F5344CB8AC3E}">
        <p14:creationId xmlns:p14="http://schemas.microsoft.com/office/powerpoint/2010/main" val="1890177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Find Differences in Matrices</a:t>
            </a:r>
          </a:p>
        </p:txBody>
      </p:sp>
      <p:pic>
        <p:nvPicPr>
          <p:cNvPr id="5" name="Picture 4" descr="A picture containing computer, video, sign&#10;&#10;Description automatically generated">
            <a:extLst>
              <a:ext uri="{FF2B5EF4-FFF2-40B4-BE49-F238E27FC236}">
                <a16:creationId xmlns:a16="http://schemas.microsoft.com/office/drawing/2014/main" id="{A82A8461-38E6-4808-B155-E86B779CA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4" y="3657598"/>
            <a:ext cx="3791735" cy="2843801"/>
          </a:xfrm>
          <a:prstGeom prst="rect">
            <a:avLst/>
          </a:prstGeom>
        </p:spPr>
      </p:pic>
      <p:pic>
        <p:nvPicPr>
          <p:cNvPr id="8" name="Picture 7" descr="A picture containing grass, table, holding, blue&#10;&#10;Description automatically generated">
            <a:extLst>
              <a:ext uri="{FF2B5EF4-FFF2-40B4-BE49-F238E27FC236}">
                <a16:creationId xmlns:a16="http://schemas.microsoft.com/office/drawing/2014/main" id="{A3EA417C-3D52-49E9-9D63-624BBA919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47" y="3657597"/>
            <a:ext cx="3401693" cy="2843801"/>
          </a:xfrm>
          <a:prstGeom prst="rect">
            <a:avLst/>
          </a:prstGeom>
        </p:spPr>
      </p:pic>
      <p:pic>
        <p:nvPicPr>
          <p:cNvPr id="11" name="Picture 10" descr="A picture containing tiled, blue&#10;&#10;Description automatically generated">
            <a:extLst>
              <a:ext uri="{FF2B5EF4-FFF2-40B4-BE49-F238E27FC236}">
                <a16:creationId xmlns:a16="http://schemas.microsoft.com/office/drawing/2014/main" id="{9CEBF436-9F45-4D9A-B635-7B12B1920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98" y="3657597"/>
            <a:ext cx="3401693" cy="2843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589609" y="2159726"/>
            <a:ext cx="3834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of a map they’re exploring </a:t>
            </a:r>
            <a:r>
              <a:rPr lang="en-US" b="1" dirty="0"/>
              <a:t>A</a:t>
            </a:r>
            <a:r>
              <a:rPr lang="en-US" dirty="0"/>
              <a:t>. They know they’re missing two squares but don’t know which.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46C4-9B2B-4658-85F0-0478FF909717}"/>
              </a:ext>
            </a:extLst>
          </p:cNvPr>
          <p:cNvSpPr txBox="1"/>
          <p:nvPr/>
        </p:nvSpPr>
        <p:spPr>
          <a:xfrm>
            <a:off x="4610447" y="2159725"/>
            <a:ext cx="34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image of the completed map </a:t>
            </a:r>
            <a:r>
              <a:rPr lang="en-US" b="1" dirty="0"/>
              <a:t>B</a:t>
            </a:r>
            <a:r>
              <a:rPr lang="en-US" dirty="0"/>
              <a:t> is provided to compare against. </a:t>
            </a:r>
            <a:r>
              <a:rPr lang="en-US" b="1" dirty="0"/>
              <a:t>A</a:t>
            </a:r>
            <a:r>
              <a:rPr lang="en-US" dirty="0"/>
              <a:t> must be skewed to fit a similar shape.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75FFA-478A-4C57-B621-8B04F84C6A4D}"/>
              </a:ext>
            </a:extLst>
          </p:cNvPr>
          <p:cNvSpPr txBox="1"/>
          <p:nvPr/>
        </p:nvSpPr>
        <p:spPr>
          <a:xfrm>
            <a:off x="8146384" y="2155370"/>
            <a:ext cx="34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missing two squares are identified based on the differences between the two images, or </a:t>
            </a:r>
            <a:r>
              <a:rPr lang="en-US" b="1" dirty="0"/>
              <a:t>B – A.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D39CBF-FE6F-47DD-AB78-42E55C02A00D}"/>
              </a:ext>
            </a:extLst>
          </p:cNvPr>
          <p:cNvSpPr/>
          <p:nvPr/>
        </p:nvSpPr>
        <p:spPr>
          <a:xfrm>
            <a:off x="9738632" y="4712153"/>
            <a:ext cx="274320" cy="274320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5400">
              <a:schemeClr val="bg1"/>
            </a:glow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F3F4B3-67C6-4E43-AF94-7BA21ED1FFCE}"/>
              </a:ext>
            </a:extLst>
          </p:cNvPr>
          <p:cNvSpPr/>
          <p:nvPr/>
        </p:nvSpPr>
        <p:spPr>
          <a:xfrm>
            <a:off x="10548257" y="4512128"/>
            <a:ext cx="274320" cy="274320"/>
          </a:xfrm>
          <a:prstGeom prst="ellipse">
            <a:avLst/>
          </a:prstGeom>
          <a:noFill/>
          <a:ln>
            <a:solidFill>
              <a:srgbClr val="FFFF00"/>
            </a:solidFill>
          </a:ln>
          <a:effectLst>
            <a:glow rad="254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FCA8A-C4D3-4B62-8768-E706DE5650D9}"/>
              </a:ext>
            </a:extLst>
          </p:cNvPr>
          <p:cNvSpPr txBox="1"/>
          <p:nvPr/>
        </p:nvSpPr>
        <p:spPr>
          <a:xfrm>
            <a:off x="630154" y="6501398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Castlevania</a:t>
            </a:r>
            <a:r>
              <a:rPr lang="en-US" sz="1100" dirty="0"/>
              <a:t>: Symphony of the Night (Sony PlayStation)</a:t>
            </a:r>
          </a:p>
        </p:txBody>
      </p:sp>
    </p:spTree>
    <p:extLst>
      <p:ext uri="{BB962C8B-B14F-4D97-AF65-F5344CB8AC3E}">
        <p14:creationId xmlns:p14="http://schemas.microsoft.com/office/powerpoint/2010/main" val="221988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1: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comes up with a bunch of ideas</a:t>
            </a:r>
          </a:p>
        </p:txBody>
      </p:sp>
    </p:spTree>
    <p:extLst>
      <p:ext uri="{BB962C8B-B14F-4D97-AF65-F5344CB8AC3E}">
        <p14:creationId xmlns:p14="http://schemas.microsoft.com/office/powerpoint/2010/main" val="3724730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Example – Find Differences in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9FB51-C5E2-47B9-830E-B148679CFE17}"/>
              </a:ext>
            </a:extLst>
          </p:cNvPr>
          <p:cNvSpPr txBox="1"/>
          <p:nvPr/>
        </p:nvSpPr>
        <p:spPr>
          <a:xfrm>
            <a:off x="398565" y="2262678"/>
            <a:ext cx="396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inputs a screenshot of a screen that changes its structure, adding every character’s name/portrait to a partial list </a:t>
            </a:r>
            <a:r>
              <a:rPr lang="en-US" b="1" dirty="0"/>
              <a:t>A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46C4-9B2B-4658-85F0-0478FF909717}"/>
              </a:ext>
            </a:extLst>
          </p:cNvPr>
          <p:cNvSpPr txBox="1"/>
          <p:nvPr/>
        </p:nvSpPr>
        <p:spPr>
          <a:xfrm>
            <a:off x="4514852" y="2401177"/>
            <a:ext cx="3315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screenshot of the final roster is added next, which creates the complete list </a:t>
            </a:r>
            <a:r>
              <a:rPr lang="en-US" b="1" dirty="0"/>
              <a:t>B</a:t>
            </a:r>
            <a:r>
              <a:rPr lang="en-US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75FFA-478A-4C57-B621-8B04F84C6A4D}"/>
              </a:ext>
            </a:extLst>
          </p:cNvPr>
          <p:cNvSpPr txBox="1"/>
          <p:nvPr/>
        </p:nvSpPr>
        <p:spPr>
          <a:xfrm>
            <a:off x="8230821" y="2262678"/>
            <a:ext cx="3401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missing characters are identified based on what’s in the complete list but not the partial list, or </a:t>
            </a:r>
            <a:r>
              <a:rPr lang="en-US" b="1" dirty="0"/>
              <a:t>B – A</a:t>
            </a:r>
            <a:r>
              <a:rPr lang="en-US" dirty="0"/>
              <a:t>.</a:t>
            </a:r>
          </a:p>
        </p:txBody>
      </p:sp>
      <p:pic>
        <p:nvPicPr>
          <p:cNvPr id="6" name="Picture 5" descr="A display screen&#10;&#10;Description automatically generated">
            <a:extLst>
              <a:ext uri="{FF2B5EF4-FFF2-40B4-BE49-F238E27FC236}">
                <a16:creationId xmlns:a16="http://schemas.microsoft.com/office/drawing/2014/main" id="{E2385CCF-5905-4FFC-8F2E-38AE0DB03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9" y="3581871"/>
            <a:ext cx="3287771" cy="2465829"/>
          </a:xfrm>
          <a:prstGeom prst="rect">
            <a:avLst/>
          </a:prstGeom>
        </p:spPr>
      </p:pic>
      <p:pic>
        <p:nvPicPr>
          <p:cNvPr id="12" name="Picture 11" descr="A picture containing sitting, side, large&#10;&#10;Description automatically generated">
            <a:extLst>
              <a:ext uri="{FF2B5EF4-FFF2-40B4-BE49-F238E27FC236}">
                <a16:creationId xmlns:a16="http://schemas.microsoft.com/office/drawing/2014/main" id="{B0B0AD64-C104-4F19-9F8C-F4DB8D278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16" y="3684128"/>
            <a:ext cx="3738166" cy="2102718"/>
          </a:xfrm>
          <a:prstGeom prst="rect">
            <a:avLst/>
          </a:prstGeom>
        </p:spPr>
      </p:pic>
      <p:pic>
        <p:nvPicPr>
          <p:cNvPr id="14" name="Picture 1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DAB84AE-5569-4276-A97D-695ACF04D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21" y="4133657"/>
            <a:ext cx="3578003" cy="1203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FC4429-AAEF-4C0A-90F7-C4DE721B6D16}"/>
              </a:ext>
            </a:extLst>
          </p:cNvPr>
          <p:cNvSpPr txBox="1"/>
          <p:nvPr/>
        </p:nvSpPr>
        <p:spPr>
          <a:xfrm>
            <a:off x="589609" y="6047700"/>
            <a:ext cx="4019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Super Smash Bros. Ultimate (Nintendo Switch)</a:t>
            </a:r>
          </a:p>
        </p:txBody>
      </p:sp>
    </p:spTree>
    <p:extLst>
      <p:ext uri="{BB962C8B-B14F-4D97-AF65-F5344CB8AC3E}">
        <p14:creationId xmlns:p14="http://schemas.microsoft.com/office/powerpoint/2010/main" val="2700124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Part 3: </a:t>
            </a:r>
          </a:p>
          <a:p>
            <a:pPr algn="ctr"/>
            <a:r>
              <a:rPr lang="en-US" sz="3200" dirty="0" err="1">
                <a:solidFill>
                  <a:srgbClr val="FFC000"/>
                </a:solidFill>
              </a:rPr>
              <a:t>Bri</a:t>
            </a:r>
            <a:r>
              <a:rPr lang="en-US" sz="3200" dirty="0">
                <a:solidFill>
                  <a:srgbClr val="FFC000"/>
                </a:solidFill>
              </a:rPr>
              <a:t> plays with Tesseract OCR and </a:t>
            </a:r>
            <a:r>
              <a:rPr lang="en-US" sz="3200" dirty="0" err="1">
                <a:solidFill>
                  <a:srgbClr val="FFC000"/>
                </a:solidFill>
              </a:rPr>
              <a:t>PyTesseract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914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Simple Test with </a:t>
            </a:r>
            <a:r>
              <a:rPr lang="en-US" dirty="0" err="1">
                <a:solidFill>
                  <a:schemeClr val="tx1"/>
                </a:solidFill>
              </a:rPr>
              <a:t>MSPaint</a:t>
            </a:r>
            <a:r>
              <a:rPr lang="en-US" dirty="0">
                <a:solidFill>
                  <a:schemeClr val="tx1"/>
                </a:solidFill>
              </a:rPr>
              <a:t> and Normal Fonts</a:t>
            </a:r>
          </a:p>
        </p:txBody>
      </p:sp>
      <p:pic>
        <p:nvPicPr>
          <p:cNvPr id="10" name="Content Placeholder 9" descr="Text, letter&#10;&#10;Description automatically generated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419926"/>
            <a:ext cx="5181600" cy="328905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868" y="1821317"/>
            <a:ext cx="580208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trying this with Consolas 12pt bold as my font!</a:t>
            </a:r>
          </a:p>
          <a:p>
            <a:pPr marL="0" indent="0">
              <a:buNone/>
            </a:pPr>
            <a:r>
              <a:rPr lang="en-US" sz="1400" dirty="0"/>
              <a:t>if it works, </a:t>
            </a:r>
            <a:r>
              <a:rPr lang="en-US" sz="1400" dirty="0" err="1"/>
              <a:t>hoo</a:t>
            </a:r>
            <a:r>
              <a:rPr lang="en-US" sz="1400" dirty="0"/>
              <a:t>-ray and </a:t>
            </a:r>
            <a:r>
              <a:rPr lang="en-US" sz="1400" dirty="0" err="1"/>
              <a:t>ya-hoo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calibri</a:t>
            </a:r>
            <a:r>
              <a:rPr lang="en-US" sz="1400" dirty="0"/>
              <a:t>?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Times New Roman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maybe yes.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end</a:t>
            </a:r>
          </a:p>
          <a:p>
            <a:pPr marL="0" indent="0">
              <a:buNone/>
            </a:pPr>
            <a:r>
              <a:rPr lang="en-US" sz="14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635018" y="5969655"/>
            <a:ext cx="103316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Raw string text:</a:t>
            </a:r>
            <a:br>
              <a:rPr lang="en-US" sz="1100" dirty="0">
                <a:solidFill>
                  <a:srgbClr val="FFFF00"/>
                </a:solidFill>
              </a:rPr>
            </a:br>
            <a:r>
              <a:rPr lang="en-US" sz="1100" dirty="0"/>
              <a:t>'trying this with Consolas 12pt bold as my font!\</a:t>
            </a:r>
            <a:r>
              <a:rPr lang="en-US" sz="1100" dirty="0" err="1"/>
              <a:t>nif</a:t>
            </a:r>
            <a:r>
              <a:rPr lang="en-US" sz="1100" dirty="0"/>
              <a:t> it works, </a:t>
            </a:r>
            <a:r>
              <a:rPr lang="en-US" sz="1100" dirty="0" err="1"/>
              <a:t>hoo</a:t>
            </a:r>
            <a:r>
              <a:rPr lang="en-US" sz="1100" dirty="0"/>
              <a:t>-ray and </a:t>
            </a:r>
            <a:r>
              <a:rPr lang="en-US" sz="1100" dirty="0" err="1"/>
              <a:t>ya-hoo</a:t>
            </a:r>
            <a:r>
              <a:rPr lang="en-US" sz="1100" dirty="0"/>
              <a:t>\</a:t>
            </a:r>
            <a:r>
              <a:rPr lang="en-US" sz="1100" dirty="0" err="1"/>
              <a:t>ncalibri</a:t>
            </a:r>
            <a:r>
              <a:rPr lang="en-US" sz="1100" dirty="0"/>
              <a:t>?\n\</a:t>
            </a:r>
            <a:r>
              <a:rPr lang="en-US" sz="1100" dirty="0" err="1"/>
              <a:t>nTimes</a:t>
            </a:r>
            <a:r>
              <a:rPr lang="en-US" sz="1100" dirty="0"/>
              <a:t> New Roman\n\</a:t>
            </a:r>
            <a:r>
              <a:rPr lang="en-US" sz="1100" dirty="0" err="1"/>
              <a:t>nmaybe</a:t>
            </a:r>
            <a:r>
              <a:rPr lang="en-US" sz="1100" dirty="0"/>
              <a:t> yes.\n\</a:t>
            </a:r>
            <a:r>
              <a:rPr lang="en-US" sz="1100" dirty="0" err="1"/>
              <a:t>nthe</a:t>
            </a:r>
            <a:r>
              <a:rPr lang="en-US" sz="1100" dirty="0"/>
              <a:t> end\n\x0c'</a:t>
            </a:r>
          </a:p>
        </p:txBody>
      </p:sp>
    </p:spTree>
    <p:extLst>
      <p:ext uri="{BB962C8B-B14F-4D97-AF65-F5344CB8AC3E}">
        <p14:creationId xmlns:p14="http://schemas.microsoft.com/office/powerpoint/2010/main" val="3534921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Full Clean Test 1 (Animal Crossing)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33" y="2712222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868" y="1821317"/>
            <a:ext cx="580208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ers</a:t>
            </a:r>
            <a:r>
              <a:rPr lang="en-US" sz="2000" dirty="0"/>
              <a:t> @</a:t>
            </a:r>
            <a:r>
              <a:rPr lang="en-US" sz="2000" dirty="0" err="1"/>
              <a:t>YPacanthostesa</a:t>
            </a:r>
            <a:r>
              <a:rPr lang="en-US" sz="2000" dirty="0"/>
              <a:t> |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@Back @Select</a:t>
            </a:r>
          </a:p>
          <a:p>
            <a:pPr marL="0" indent="0">
              <a:buNone/>
            </a:pPr>
            <a:r>
              <a:rPr lang="en-US" sz="20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635018" y="5969655"/>
            <a:ext cx="393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Raw string text: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de-DE" sz="1400" dirty="0"/>
              <a:t>'ers @YPacanthostesa |\n\n@Back @Select\n\x0c</a:t>
            </a:r>
            <a:r>
              <a:rPr lang="en-US" sz="14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4917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Partial Clean Test 1 (Animal Crossing)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8028" y="2607129"/>
            <a:ext cx="2648556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868" y="1821317"/>
            <a:ext cx="580208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Acanthostega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Archelon tail</a:t>
            </a:r>
          </a:p>
          <a:p>
            <a:pPr marL="0" indent="0">
              <a:buNone/>
            </a:pPr>
            <a:r>
              <a:rPr lang="en-US" sz="20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635018" y="5969655"/>
            <a:ext cx="3026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Raw string text: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fr-FR" sz="1400" dirty="0"/>
              <a:t>'</a:t>
            </a:r>
            <a:r>
              <a:rPr lang="fr-FR" sz="1400" dirty="0" err="1"/>
              <a:t>Acanthostega</a:t>
            </a:r>
            <a:r>
              <a:rPr lang="fr-FR" sz="1400" dirty="0"/>
              <a:t>\n\</a:t>
            </a:r>
            <a:r>
              <a:rPr lang="fr-FR" sz="1400" dirty="0" err="1"/>
              <a:t>nArchelon</a:t>
            </a:r>
            <a:r>
              <a:rPr lang="fr-FR" sz="1400" dirty="0"/>
              <a:t> </a:t>
            </a:r>
            <a:r>
              <a:rPr lang="fr-FR" sz="1400" dirty="0" err="1"/>
              <a:t>tail</a:t>
            </a:r>
            <a:r>
              <a:rPr lang="fr-FR" sz="1400" dirty="0"/>
              <a:t>\n\x0c</a:t>
            </a:r>
            <a:r>
              <a:rPr lang="en-US" sz="14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65222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Single Clean Test 1 (Animal Crossing)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719" y="3227142"/>
            <a:ext cx="4867321" cy="6781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868" y="1821317"/>
            <a:ext cx="5802086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Anomalocaris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635018" y="5969655"/>
            <a:ext cx="1776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Raw string text: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fr-FR" sz="1400" dirty="0"/>
              <a:t>'Anomalocaris\n\x0c</a:t>
            </a:r>
            <a:r>
              <a:rPr lang="en-US" sz="14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209231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Full Clean Test 2 (Monster Hunter)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2321604"/>
            <a:ext cx="518160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08540"/>
            <a:ext cx="7619998" cy="3194980"/>
          </a:xfrm>
        </p:spPr>
        <p:txBody>
          <a:bodyPr wrap="square" lIns="91440" tIns="0" numCol="2" spcCol="9144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cr</a:t>
            </a:r>
            <a:r>
              <a:rPr lang="en-US" sz="1200" dirty="0"/>
              <a:t> </a:t>
            </a:r>
            <a:r>
              <a:rPr lang="en-US" sz="1200" dirty="0" err="1"/>
              <a:t>Pr</a:t>
            </a:r>
            <a:r>
              <a:rPr lang="en-US" sz="1200" dirty="0"/>
              <a:t> </a:t>
            </a:r>
            <a:r>
              <a:rPr lang="en-US" sz="1200" dirty="0" err="1"/>
              <a:t>xerelts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GROW +5 </a:t>
            </a:r>
            <a:r>
              <a:rPr lang="en-US" sz="1200" dirty="0" err="1"/>
              <a:t>Choin</a:t>
            </a:r>
            <a:r>
              <a:rPr lang="en-US" sz="1200" dirty="0"/>
              <a:t> </a:t>
            </a:r>
            <a:r>
              <a:rPr lang="en-US" sz="1200" dirty="0" err="1"/>
              <a:t>Crit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csr</a:t>
            </a:r>
            <a:r>
              <a:rPr lang="en-US" sz="1200" dirty="0"/>
              <a:t>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Seo</a:t>
            </a:r>
            <a:r>
              <a:rPr lang="en-US" sz="1200" dirty="0"/>
              <a:t> Cr! ¥|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Pr</a:t>
            </a:r>
            <a:r>
              <a:rPr lang="en-US" sz="1200" dirty="0"/>
              <a:t>) Calin </a:t>
            </a:r>
            <a:r>
              <a:rPr lang="en-US" sz="1200" dirty="0" err="1"/>
              <a:t>cibd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f : ; : _— a </a:t>
            </a:r>
            <a:r>
              <a:rPr lang="en-US" sz="1200" dirty="0" err="1"/>
              <a:t>eo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BN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es </a:t>
            </a:r>
            <a:r>
              <a:rPr lang="en-US" sz="1200" dirty="0" err="1"/>
              <a:t>ig</a:t>
            </a:r>
            <a:r>
              <a:rPr lang="en-US" sz="1200" dirty="0"/>
              <a:t> m </a:t>
            </a:r>
            <a:r>
              <a:rPr lang="en-US" sz="1200" dirty="0" err="1"/>
              <a:t>Pr</a:t>
            </a:r>
            <a:r>
              <a:rPr lang="en-US" sz="1200" dirty="0"/>
              <a:t> </a:t>
            </a:r>
            <a:r>
              <a:rPr lang="en-US" sz="1200" dirty="0" err="1"/>
              <a:t>ue</a:t>
            </a:r>
            <a:r>
              <a:rPr lang="en-US" sz="1200" dirty="0"/>
              <a:t>) </a:t>
            </a:r>
            <a:r>
              <a:rPr lang="en-US" sz="1200" dirty="0" err="1"/>
              <a:t>Bacio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] Creator Talisman Peer Ped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i</a:t>
            </a:r>
            <a:r>
              <a:rPr lang="en-US" sz="1200" dirty="0"/>
              <a:t> Ss a </a:t>
            </a:r>
            <a:r>
              <a:rPr lang="en-US" sz="1200" dirty="0" err="1"/>
              <a:t>eee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—o Skill 1 ii. </a:t>
            </a:r>
            <a:r>
              <a:rPr lang="en-US" sz="1200" dirty="0" err="1"/>
              <a:t>i</a:t>
            </a:r>
            <a:r>
              <a:rPr lang="en-US" sz="1200" dirty="0"/>
              <a:t> +5 a </a:t>
            </a:r>
            <a:r>
              <a:rPr lang="en-US" sz="1200" dirty="0" err="1"/>
              <a:t>i</a:t>
            </a:r>
            <a:r>
              <a:rPr lang="en-US" sz="1200" dirty="0"/>
              <a:t> | </a:t>
            </a:r>
            <a:r>
              <a:rPr lang="en-US" sz="1200" dirty="0" err="1"/>
              <a:t>oa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ee</a:t>
            </a:r>
            <a:r>
              <a:rPr lang="en-US" sz="1200" dirty="0"/>
              <a:t> Skill 2 (et eel he cane 4 Di ra eon 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Slots) </a:t>
            </a:r>
            <a:r>
              <a:rPr lang="en-US" sz="1200" dirty="0" err="1"/>
              <a:t>ieee</a:t>
            </a:r>
            <a:r>
              <a:rPr lang="en-US" sz="1200" dirty="0"/>
              <a:t> </a:t>
            </a:r>
            <a:r>
              <a:rPr lang="en-US" sz="1200" dirty="0" err="1"/>
              <a:t>aoe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| Creator Talisman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10 Vale 40] 0a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‘&amp;)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@1i1/5@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Eas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‘</a:t>
            </a:r>
            <a:r>
              <a:rPr lang="en-US" sz="1200" dirty="0" err="1"/>
              <a:t>psel</a:t>
            </a:r>
            <a:r>
              <a:rPr lang="en-US" sz="1200" dirty="0"/>
              <a:t> Mere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| </a:t>
            </a:r>
            <a:r>
              <a:rPr lang="en-US" sz="1200" dirty="0" err="1"/>
              <a:t>oe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ea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[@Help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oa</a:t>
            </a:r>
            <a:r>
              <a:rPr lang="en-US" sz="1200" dirty="0"/>
              <a:t> wore TV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716814" y="5441042"/>
            <a:ext cx="1016816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Raw string text:</a:t>
            </a:r>
            <a:br>
              <a:rPr lang="en-US" sz="1100" dirty="0">
                <a:solidFill>
                  <a:srgbClr val="FFFF00"/>
                </a:solidFill>
              </a:rPr>
            </a:br>
            <a:r>
              <a:rPr lang="de-DE" sz="1100" dirty="0"/>
              <a:t>'   \n\ncr Pr xerelts\nGROW +5 Choin Crit\n\n          \n     \n     \n     \n     \n     \n        \n     \n  \n   \n\ncsr )\nSeo Cr! ¥|\n\n \n\nPr) Calin cibd'</a:t>
            </a:r>
            <a:r>
              <a:rPr lang="de-DE" sz="1100" dirty="0">
                <a:solidFill>
                  <a:srgbClr val="FFC000"/>
                </a:solidFill>
              </a:rPr>
              <a:t>+</a:t>
            </a:r>
          </a:p>
          <a:p>
            <a:r>
              <a:rPr lang="de-DE" sz="1100" dirty="0"/>
              <a:t>'\n\n \n \n\n \n\nf : ; : _— a eo\nBN\nes ig m Pr ue) Bacio\n] Creator Talisman Peer Ped\ni Ss a eee\n—o Skill 1 ii. i +5 a i | oa'</a:t>
            </a:r>
            <a:r>
              <a:rPr lang="de-DE" sz="1100" dirty="0">
                <a:solidFill>
                  <a:srgbClr val="FFC000"/>
                </a:solidFill>
              </a:rPr>
              <a:t>+</a:t>
            </a:r>
            <a:endParaRPr lang="de-DE" sz="1100" dirty="0"/>
          </a:p>
          <a:p>
            <a:r>
              <a:rPr lang="de-DE" sz="1100" dirty="0"/>
              <a:t>'\nee Skill 2 (et eel he cane 4 Di ra eon p\nSlots) ieee aoe\n| Creator Talisman\n\n   \n  \n\n10 Vale 40] 0a\n\n‘&amp;)\n\n@1i1/5@\n'</a:t>
            </a:r>
            <a:r>
              <a:rPr lang="de-DE" sz="1100" dirty="0">
                <a:solidFill>
                  <a:srgbClr val="FFC000"/>
                </a:solidFill>
              </a:rPr>
              <a:t>+</a:t>
            </a:r>
            <a:endParaRPr lang="de-DE" sz="1100" dirty="0"/>
          </a:p>
          <a:p>
            <a:r>
              <a:rPr lang="de-DE" sz="1100" dirty="0"/>
              <a:t>'Eas\n\n \n \n \n \n\n‘psel Mere\n| oe\nea\n[@Help\n\n    \n\noa wore TV\n\x0c</a:t>
            </a:r>
            <a:r>
              <a:rPr lang="en-US" sz="11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154304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Partial Clean Test 2 (Monster Hunter)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0564" y="2388870"/>
            <a:ext cx="3645850" cy="29146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108540"/>
            <a:ext cx="7619998" cy="3194980"/>
          </a:xfrm>
        </p:spPr>
        <p:txBody>
          <a:bodyPr wrap="square" lIns="91440" tIns="0" numCol="2" spcCol="91440"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Tg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ert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Sheathe Sharpen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Sheathe Sharpen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+2 Critical Up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+5 Chain </a:t>
            </a:r>
            <a:r>
              <a:rPr lang="en-US" sz="1200" dirty="0" err="1"/>
              <a:t>Crit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Baio</a:t>
            </a:r>
            <a:r>
              <a:rPr lang="en-US" sz="1200" dirty="0"/>
              <a:t> cig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SSL </a:t>
            </a:r>
            <a:r>
              <a:rPr lang="en-US" sz="1200" dirty="0" err="1"/>
              <a:t>tak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Secrets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BUCS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Baie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be)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a </a:t>
            </a:r>
            <a:r>
              <a:rPr lang="en-US" sz="1200" dirty="0" err="1"/>
              <a:t>a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Saal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Br </a:t>
            </a:r>
            <a:r>
              <a:rPr lang="en-US" sz="1200" dirty="0" err="1"/>
              <a:t>Ot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/>
              <a:t>cele</a:t>
            </a:r>
            <a:endParaRPr lang="en-US" sz="1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Ss) 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716814" y="5441042"/>
            <a:ext cx="10761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Raw string text:</a:t>
            </a:r>
            <a:br>
              <a:rPr lang="en-US" sz="1200" dirty="0">
                <a:solidFill>
                  <a:srgbClr val="FFFF00"/>
                </a:solidFill>
              </a:rPr>
            </a:br>
            <a:r>
              <a:rPr lang="de-DE" sz="1200" dirty="0"/>
              <a:t>'Tg\n\nert\nSheathing\nSE)\nSheathing\nSheathing\nSheathe Sharpen\nSheathe Sharpen\n\n+2 Critical Up\n+5 Chain Crit\nBaio cig\n'</a:t>
            </a:r>
            <a:r>
              <a:rPr lang="de-DE" sz="1200" dirty="0">
                <a:solidFill>
                  <a:srgbClr val="FFC000"/>
                </a:solidFill>
              </a:rPr>
              <a:t>+</a:t>
            </a:r>
          </a:p>
          <a:p>
            <a:r>
              <a:rPr lang="de-DE" sz="1200" dirty="0"/>
              <a:t>'SSL tak\nSen\nSecrets\nBUCS\n\nBaie os\n\nbe)\na a\nSaal\na\nal\nBr Ot\ncele\nSs) ad\n\x0c</a:t>
            </a:r>
            <a:r>
              <a:rPr lang="en-US" sz="12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613824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Single Clean Test 2 (Monster Hunter)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D76E3-855C-4DD4-B974-6C21455B6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51" y="3324225"/>
            <a:ext cx="4962374" cy="45615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821317"/>
            <a:ext cx="7619998" cy="3482203"/>
          </a:xfrm>
        </p:spPr>
        <p:txBody>
          <a:bodyPr wrap="square" lIns="91440" tIns="0" numCol="2" spcCol="9144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Sheathing +10 </a:t>
            </a:r>
            <a:r>
              <a:rPr lang="en-US" sz="1800" dirty="0" err="1"/>
              <a:t>Srowboron</a:t>
            </a:r>
            <a:r>
              <a:rPr lang="en-US" sz="1800" dirty="0"/>
              <a:t> X Saad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D2C42-8195-48E0-8231-D97248DA2A7D}"/>
              </a:ext>
            </a:extLst>
          </p:cNvPr>
          <p:cNvSpPr txBox="1"/>
          <p:nvPr/>
        </p:nvSpPr>
        <p:spPr>
          <a:xfrm>
            <a:off x="716814" y="5441042"/>
            <a:ext cx="3186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Raw string text:</a:t>
            </a:r>
            <a:br>
              <a:rPr lang="en-US" sz="1400" dirty="0">
                <a:solidFill>
                  <a:srgbClr val="FFFF00"/>
                </a:solidFill>
              </a:rPr>
            </a:br>
            <a:r>
              <a:rPr lang="en-US" sz="1400" dirty="0"/>
              <a:t>'Sheathing +10 </a:t>
            </a:r>
            <a:r>
              <a:rPr lang="en-US" sz="1400" dirty="0" err="1"/>
              <a:t>Srowboron</a:t>
            </a:r>
            <a:r>
              <a:rPr lang="en-US" sz="1400" dirty="0"/>
              <a:t> X Saad\n\x0c'</a:t>
            </a:r>
          </a:p>
        </p:txBody>
      </p:sp>
    </p:spTree>
    <p:extLst>
      <p:ext uri="{BB962C8B-B14F-4D97-AF65-F5344CB8AC3E}">
        <p14:creationId xmlns:p14="http://schemas.microsoft.com/office/powerpoint/2010/main" val="3266330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4: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tries to see what Tesseract sees</a:t>
            </a:r>
          </a:p>
        </p:txBody>
      </p:sp>
    </p:spTree>
    <p:extLst>
      <p:ext uri="{BB962C8B-B14F-4D97-AF65-F5344CB8AC3E}">
        <p14:creationId xmlns:p14="http://schemas.microsoft.com/office/powerpoint/2010/main" val="401478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9119-169F-4FB1-B049-CD9925A0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Initial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0938-E2D9-4D54-97C2-481A99B59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Tech. Survey</a:t>
            </a:r>
          </a:p>
          <a:p>
            <a:r>
              <a:rPr lang="en-US" dirty="0"/>
              <a:t>Raw Image Scanner</a:t>
            </a:r>
          </a:p>
          <a:p>
            <a:r>
              <a:rPr lang="en-US" dirty="0"/>
              <a:t>MIPS </a:t>
            </a:r>
            <a:r>
              <a:rPr lang="en-US" dirty="0" err="1"/>
              <a:t>Decompiler</a:t>
            </a:r>
            <a:endParaRPr lang="en-US" dirty="0"/>
          </a:p>
          <a:p>
            <a:r>
              <a:rPr lang="en-US" dirty="0"/>
              <a:t>Rules Analyst</a:t>
            </a:r>
          </a:p>
          <a:p>
            <a:r>
              <a:rPr lang="en-US" dirty="0"/>
              <a:t>Socialization Helper</a:t>
            </a:r>
          </a:p>
          <a:p>
            <a:r>
              <a:rPr lang="en-US" dirty="0"/>
              <a:t>Help-A-Professor</a:t>
            </a:r>
          </a:p>
          <a:p>
            <a:r>
              <a:rPr lang="en-US" dirty="0"/>
              <a:t>Resources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56493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35D24E-2EB1-4F5F-8A2C-5956C759D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627325"/>
            <a:ext cx="5559177" cy="3528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Simple Character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633" y="2264229"/>
            <a:ext cx="5559177" cy="363096"/>
          </a:xfrm>
        </p:spPr>
        <p:txBody>
          <a:bodyPr wrap="square" lIns="91440" tIns="0" numCol="1" spcCol="9144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Representation of Character Locations</a:t>
            </a:r>
            <a:endParaRPr lang="en-US" sz="18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2986B55-B4B8-44AA-95C3-0206DA2184CD}"/>
              </a:ext>
            </a:extLst>
          </p:cNvPr>
          <p:cNvSpPr txBox="1">
            <a:spLocks/>
          </p:cNvSpPr>
          <p:nvPr/>
        </p:nvSpPr>
        <p:spPr>
          <a:xfrm>
            <a:off x="6147810" y="2264227"/>
            <a:ext cx="5293088" cy="3630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0" rIns="91440" bIns="45720" numCol="1" spcCol="9144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Data from </a:t>
            </a:r>
            <a:r>
              <a:rPr lang="en-US" dirty="0" err="1"/>
              <a:t>pytesseract.image_to_boxes</a:t>
            </a:r>
            <a:r>
              <a:rPr lang="en-US" dirty="0"/>
              <a:t>()</a:t>
            </a:r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5D030AA5-F5AA-46BF-894A-BB3DE4883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10" y="2627325"/>
            <a:ext cx="5293088" cy="35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59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green&#10;&#10;Description automatically generated">
            <a:extLst>
              <a:ext uri="{FF2B5EF4-FFF2-40B4-BE49-F238E27FC236}">
                <a16:creationId xmlns:a16="http://schemas.microsoft.com/office/drawing/2014/main" id="{8C455B4A-6FA8-416B-918F-6943B706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166" y="2627323"/>
            <a:ext cx="5294376" cy="352958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235D24E-2EB1-4F5F-8A2C-5956C759D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627325"/>
            <a:ext cx="5559177" cy="3528726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E1517C-17C8-476B-BCFA-1C425A325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3" y="2627325"/>
            <a:ext cx="5559175" cy="3528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Simple Word Scan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435A-0CFF-4019-A2DA-E0EADC419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8631" y="2261562"/>
            <a:ext cx="5559177" cy="365760"/>
          </a:xfrm>
        </p:spPr>
        <p:txBody>
          <a:bodyPr wrap="square" lIns="91440" tIns="0" numCol="1" spcCol="9144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Representation of Word Locations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2986B55-B4B8-44AA-95C3-0206DA2184CD}"/>
              </a:ext>
            </a:extLst>
          </p:cNvPr>
          <p:cNvSpPr txBox="1">
            <a:spLocks/>
          </p:cNvSpPr>
          <p:nvPr/>
        </p:nvSpPr>
        <p:spPr>
          <a:xfrm>
            <a:off x="6147166" y="2260706"/>
            <a:ext cx="5294376" cy="36576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wrap="square" lIns="91440" tIns="0" rIns="91440" bIns="45720" numCol="1" spcCol="9144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Data from </a:t>
            </a:r>
            <a:r>
              <a:rPr lang="en-US" dirty="0" err="1"/>
              <a:t>pytesseract.image_to_data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6454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Block Character/Word Scan 1 (ACNH)</a:t>
            </a:r>
          </a:p>
        </p:txBody>
      </p:sp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A40A523D-74CB-4692-BCD9-0C8E7E95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5" y="2457184"/>
            <a:ext cx="2830716" cy="3115111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BD360166-9448-4536-9177-9A6D8ADD3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4" y="3295701"/>
            <a:ext cx="2830716" cy="3115111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0AA3C5EF-C080-4E0F-A44A-EB25FA740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927" y="5303852"/>
            <a:ext cx="4087748" cy="110696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9A4D648B-CF35-4126-A431-FD789D8DD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458" y="2457184"/>
            <a:ext cx="405821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3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Line Character/Word Scan 1 (ACNH)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96248-A048-4FD2-80FF-96E59CF14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0" y="3429000"/>
            <a:ext cx="4821533" cy="67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24D8F-5567-401C-9D11-F1BA34B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1" y="5090635"/>
            <a:ext cx="4821533" cy="671730"/>
          </a:xfrm>
          <a:prstGeom prst="rect">
            <a:avLst/>
          </a:prstGeom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82CDE36A-F72E-47CC-A69E-B39B95F9F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13" y="2757270"/>
            <a:ext cx="5782482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98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Block Character/Word Scan 2 (MHGU)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6DF3BDBC-22F2-46AA-AC87-D90006BF9F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8" y="2376783"/>
            <a:ext cx="2505618" cy="2003098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B700CF79-1045-4588-9313-E0969D899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7" y="4407713"/>
            <a:ext cx="2505619" cy="2003099"/>
          </a:xfrm>
          <a:prstGeom prst="rect">
            <a:avLst/>
          </a:prstGeom>
        </p:spPr>
      </p:pic>
      <p:pic>
        <p:nvPicPr>
          <p:cNvPr id="8" name="Picture 7" descr="A picture containing computer, room, computer, cat&#10;&#10;Description automatically generated">
            <a:extLst>
              <a:ext uri="{FF2B5EF4-FFF2-40B4-BE49-F238E27FC236}">
                <a16:creationId xmlns:a16="http://schemas.microsoft.com/office/drawing/2014/main" id="{96C9A29C-9CC1-4EF5-AB8E-1F4C7C5FB3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66" b="31467"/>
          <a:stretch/>
        </p:blipFill>
        <p:spPr>
          <a:xfrm>
            <a:off x="8743331" y="2389150"/>
            <a:ext cx="2495990" cy="3991008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FA15748-3B94-40D8-B28D-0CD71A5055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84" b="31664"/>
          <a:stretch/>
        </p:blipFill>
        <p:spPr>
          <a:xfrm>
            <a:off x="3509791" y="2389150"/>
            <a:ext cx="5015094" cy="39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1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Line Character/Word Scan 2 (MHGU)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063FC-7126-4DD1-AF0C-496DA7834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9" y="2619761"/>
            <a:ext cx="7456457" cy="685413"/>
          </a:xfrm>
          <a:prstGeom prst="rect">
            <a:avLst/>
          </a:prstGeom>
        </p:spPr>
      </p:pic>
      <p:pic>
        <p:nvPicPr>
          <p:cNvPr id="8" name="Picture 7" descr="A close up of a green screen&#10;&#10;Description automatically generated">
            <a:extLst>
              <a:ext uri="{FF2B5EF4-FFF2-40B4-BE49-F238E27FC236}">
                <a16:creationId xmlns:a16="http://schemas.microsoft.com/office/drawing/2014/main" id="{19760254-FAD2-4C92-9D1A-553D4479A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11" y="4924714"/>
            <a:ext cx="5677692" cy="1419423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B8D25D8D-EAB3-4432-ADA7-EFFE9E5C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99" y="2371646"/>
            <a:ext cx="2857899" cy="4067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15A0C7-7378-4B5B-9745-5F7EF9137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0" y="3958227"/>
            <a:ext cx="7456446" cy="6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02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5: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reviews image cleaning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08395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020-8334-4C00-9092-BE933B0F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Clean Data is Happy Data</a:t>
            </a:r>
          </a:p>
        </p:txBody>
      </p:sp>
      <p:pic>
        <p:nvPicPr>
          <p:cNvPr id="7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CE166E15-5173-427F-BD77-F5319E7E3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50" y="2438950"/>
            <a:ext cx="4507165" cy="1920240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6B0B44E-7312-441B-8252-268108B0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83"/>
          <a:stretch/>
        </p:blipFill>
        <p:spPr>
          <a:xfrm>
            <a:off x="612685" y="2438950"/>
            <a:ext cx="6193556" cy="3934924"/>
          </a:xfrm>
          <a:prstGeom prst="rect">
            <a:avLst/>
          </a:prstGeom>
        </p:spPr>
      </p:pic>
      <p:pic>
        <p:nvPicPr>
          <p:cNvPr id="14" name="Picture 13" descr="Chart, sunburst chart&#10;&#10;Description automatically generated">
            <a:extLst>
              <a:ext uri="{FF2B5EF4-FFF2-40B4-BE49-F238E27FC236}">
                <a16:creationId xmlns:a16="http://schemas.microsoft.com/office/drawing/2014/main" id="{95047842-F47A-4C24-B202-FCE64BD80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50" y="4453634"/>
            <a:ext cx="4507164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69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Explored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b="1" dirty="0"/>
              <a:t>Inversion:</a:t>
            </a:r>
            <a:r>
              <a:rPr lang="en-US" dirty="0"/>
              <a:t> flips color bits – Tesseract prefers </a:t>
            </a:r>
            <a:r>
              <a:rPr lang="en-US" b="1" dirty="0">
                <a:solidFill>
                  <a:schemeClr val="bg1"/>
                </a:solidFill>
                <a:highlight>
                  <a:srgbClr val="00FFFF"/>
                </a:highlight>
              </a:rPr>
              <a:t> dark on light 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rather than </a:t>
            </a:r>
            <a:r>
              <a:rPr lang="en-US" b="1" dirty="0">
                <a:highlight>
                  <a:srgbClr val="000000"/>
                </a:highlight>
              </a:rPr>
              <a:t> light on dark </a:t>
            </a:r>
            <a:r>
              <a:rPr lang="en-US" b="1" dirty="0"/>
              <a:t> </a:t>
            </a:r>
            <a:r>
              <a:rPr lang="en-US" dirty="0"/>
              <a:t>text</a:t>
            </a:r>
          </a:p>
          <a:p>
            <a:pPr lvl="1"/>
            <a:r>
              <a:rPr lang="en-US" b="1" dirty="0"/>
              <a:t>Lazy method: </a:t>
            </a:r>
            <a:r>
              <a:rPr lang="en-US" dirty="0"/>
              <a:t>scan once normally, then once inverted</a:t>
            </a:r>
          </a:p>
          <a:p>
            <a:pPr lvl="1"/>
            <a:r>
              <a:rPr lang="en-US" b="1" dirty="0"/>
              <a:t>Smart method: </a:t>
            </a:r>
            <a:r>
              <a:rPr lang="en-US" dirty="0"/>
              <a:t>if the location of text is known, can simply deduce regional brightness</a:t>
            </a:r>
          </a:p>
          <a:p>
            <a:r>
              <a:rPr lang="en-US" dirty="0"/>
              <a:t>This doesn’t always improve the result!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1CE65-0F66-46E0-813F-A78C67D6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06" y="4431872"/>
            <a:ext cx="4274940" cy="392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195C1-729B-499F-A633-5FF0DCDAE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81" y="4428960"/>
            <a:ext cx="4274344" cy="392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648E6-D502-402D-897F-4BD45F468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81" y="4974369"/>
            <a:ext cx="4273810" cy="392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B00E80-7DCD-4BFB-A3B1-9DF246252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06" y="4960720"/>
            <a:ext cx="4273810" cy="3928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6E11AA-A030-49D8-820A-07ACE379CAC0}"/>
              </a:ext>
            </a:extLst>
          </p:cNvPr>
          <p:cNvSpPr txBox="1"/>
          <p:nvPr/>
        </p:nvSpPr>
        <p:spPr>
          <a:xfrm>
            <a:off x="6402621" y="5489466"/>
            <a:ext cx="49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'</a:t>
            </a:r>
            <a:r>
              <a:rPr lang="en-US" dirty="0" err="1"/>
              <a:t>She</a:t>
            </a:r>
            <a:r>
              <a:rPr lang="en-US" dirty="0" err="1">
                <a:solidFill>
                  <a:srgbClr val="FFFF00"/>
                </a:solidFill>
              </a:rPr>
              <a:t>c</a:t>
            </a:r>
            <a:r>
              <a:rPr lang="en-US" dirty="0" err="1"/>
              <a:t>thing</a:t>
            </a:r>
            <a:r>
              <a:rPr lang="en-US" dirty="0"/>
              <a:t> +10 </a:t>
            </a:r>
            <a:r>
              <a:rPr lang="en-US" dirty="0" err="1"/>
              <a:t>Srowboron</a:t>
            </a:r>
            <a:r>
              <a:rPr lang="en-US" dirty="0"/>
              <a:t> X </a:t>
            </a:r>
            <a:r>
              <a:rPr lang="en-US" dirty="0">
                <a:solidFill>
                  <a:srgbClr val="FFFF00"/>
                </a:solidFill>
              </a:rPr>
              <a:t>410</a:t>
            </a:r>
            <a:r>
              <a:rPr lang="en-US" dirty="0"/>
              <a:t>\n\x0c'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6FA1D2-D22F-4570-A052-FA4B221B5A74}"/>
              </a:ext>
            </a:extLst>
          </p:cNvPr>
          <p:cNvSpPr txBox="1"/>
          <p:nvPr/>
        </p:nvSpPr>
        <p:spPr>
          <a:xfrm>
            <a:off x="929364" y="5489466"/>
            <a:ext cx="530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'She</a:t>
            </a:r>
            <a:r>
              <a:rPr lang="en-US" dirty="0">
                <a:solidFill>
                  <a:srgbClr val="FFFF00"/>
                </a:solidFill>
              </a:rPr>
              <a:t>a</a:t>
            </a:r>
            <a:r>
              <a:rPr lang="en-US" dirty="0"/>
              <a:t>thing +10 </a:t>
            </a:r>
            <a:r>
              <a:rPr lang="en-US" dirty="0" err="1"/>
              <a:t>Srowboron</a:t>
            </a:r>
            <a:r>
              <a:rPr lang="en-US" dirty="0"/>
              <a:t> X </a:t>
            </a:r>
            <a:r>
              <a:rPr lang="en-US" dirty="0">
                <a:solidFill>
                  <a:srgbClr val="FFFF00"/>
                </a:solidFill>
              </a:rPr>
              <a:t>Saad</a:t>
            </a:r>
            <a:r>
              <a:rPr lang="en-US" dirty="0"/>
              <a:t>\n\x0c'</a:t>
            </a:r>
          </a:p>
        </p:txBody>
      </p:sp>
    </p:spTree>
    <p:extLst>
      <p:ext uri="{BB962C8B-B14F-4D97-AF65-F5344CB8AC3E}">
        <p14:creationId xmlns:p14="http://schemas.microsoft.com/office/powerpoint/2010/main" val="1752878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Explored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b="1" dirty="0"/>
              <a:t>Rescaling: </a:t>
            </a:r>
            <a:r>
              <a:rPr lang="en-US" dirty="0"/>
              <a:t>increases pixels per inch (DPI) – Tesseract works best at 300 DPI</a:t>
            </a:r>
          </a:p>
          <a:p>
            <a:pPr lvl="1"/>
            <a:r>
              <a:rPr lang="en-US" dirty="0"/>
              <a:t>There’s an optimal pixel size range for any font, so we can try the image at different image sizes</a:t>
            </a:r>
          </a:p>
          <a:p>
            <a:pPr lvl="1"/>
            <a:r>
              <a:rPr lang="en-US" dirty="0"/>
              <a:t>Different resize methods may produce different results as well</a:t>
            </a:r>
          </a:p>
          <a:p>
            <a:r>
              <a:rPr lang="en-US" dirty="0"/>
              <a:t>Can get pixel size based on initial parse, then adjust to optimal sizes for other fonts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9D748B9-32D9-4462-A906-842DB8E91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848" y="4139132"/>
            <a:ext cx="3179779" cy="227167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B9910BF-1D59-4B06-B61F-F4FB07A34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4" y="4139133"/>
            <a:ext cx="3170880" cy="2271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7C84F1-4A71-4EDB-A891-B44D53D6F0EA}"/>
              </a:ext>
            </a:extLst>
          </p:cNvPr>
          <p:cNvSpPr txBox="1"/>
          <p:nvPr/>
        </p:nvSpPr>
        <p:spPr>
          <a:xfrm>
            <a:off x="1843274" y="3888989"/>
            <a:ext cx="3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Tesseract accuracy for six fonts at pixel height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E62FF-CC81-4077-B545-76FF7AAC0793}"/>
              </a:ext>
            </a:extLst>
          </p:cNvPr>
          <p:cNvSpPr txBox="1"/>
          <p:nvPr/>
        </p:nvSpPr>
        <p:spPr>
          <a:xfrm>
            <a:off x="6638899" y="3888989"/>
            <a:ext cx="4257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Tesseract accuracy for four fonts at pixel height</a:t>
            </a:r>
          </a:p>
        </p:txBody>
      </p:sp>
    </p:spTree>
    <p:extLst>
      <p:ext uri="{BB962C8B-B14F-4D97-AF65-F5344CB8AC3E}">
        <p14:creationId xmlns:p14="http://schemas.microsoft.com/office/powerpoint/2010/main" val="46962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Quantum Tech.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Collect details on published research on quantum technologies (IEEE, commercial, etc.)</a:t>
            </a:r>
          </a:p>
          <a:p>
            <a:r>
              <a:rPr lang="en-US" dirty="0"/>
              <a:t>Harmonize data set for analysis: contributors, dates, tags, etc.</a:t>
            </a:r>
          </a:p>
          <a:p>
            <a:r>
              <a:rPr lang="en-US" dirty="0"/>
              <a:t>Determine high-focus areas based on time, region, methods, impact factor, industry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AC6E19-9139-47AE-8824-ABBD4539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66" y="3639947"/>
            <a:ext cx="4717920" cy="30235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AC96412-CBE6-4B60-99C0-86CCB635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639947"/>
            <a:ext cx="5124944" cy="30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Explored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b="1" dirty="0"/>
              <a:t>Binarization: </a:t>
            </a:r>
            <a:r>
              <a:rPr lang="en-US" dirty="0"/>
              <a:t>set pixels to black or white based on brightness</a:t>
            </a:r>
          </a:p>
          <a:p>
            <a:pPr lvl="1"/>
            <a:r>
              <a:rPr lang="en-US" b="1" dirty="0" err="1"/>
              <a:t>Bitplane</a:t>
            </a:r>
            <a:r>
              <a:rPr lang="en-US" b="1" dirty="0"/>
              <a:t> method: </a:t>
            </a:r>
            <a:r>
              <a:rPr lang="en-US" dirty="0"/>
              <a:t>separate image into </a:t>
            </a:r>
            <a:r>
              <a:rPr lang="en-US" dirty="0" err="1"/>
              <a:t>bitplanes</a:t>
            </a:r>
            <a:r>
              <a:rPr lang="en-US" dirty="0"/>
              <a:t> and parse higher end</a:t>
            </a:r>
          </a:p>
          <a:p>
            <a:pPr lvl="1"/>
            <a:r>
              <a:rPr lang="en-US" b="1" dirty="0"/>
              <a:t>Discrete wavelet transform method: </a:t>
            </a:r>
            <a:r>
              <a:rPr lang="en-US" dirty="0"/>
              <a:t>find edges by adjacent color differences, then fill areas</a:t>
            </a:r>
          </a:p>
          <a:p>
            <a:r>
              <a:rPr lang="en-US" dirty="0"/>
              <a:t>May also help in recognizing block patterns for text that may be missed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receipt, text&#10;&#10;Description automatically generated">
            <a:extLst>
              <a:ext uri="{FF2B5EF4-FFF2-40B4-BE49-F238E27FC236}">
                <a16:creationId xmlns:a16="http://schemas.microsoft.com/office/drawing/2014/main" id="{81C3A314-5B80-4CBF-9A18-58CC48F2F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981933"/>
            <a:ext cx="6583693" cy="246888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FB20B20-0CEC-44EB-8BA3-48288A74F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48" y="3981938"/>
            <a:ext cx="329184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07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to 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b="1" dirty="0"/>
              <a:t>Noise removal: </a:t>
            </a:r>
            <a:r>
              <a:rPr lang="en-US" dirty="0"/>
              <a:t>removes random variations in brightness</a:t>
            </a:r>
          </a:p>
          <a:p>
            <a:r>
              <a:rPr lang="en-US" b="1" dirty="0"/>
              <a:t>Dilation: </a:t>
            </a:r>
            <a:r>
              <a:rPr lang="en-US" dirty="0"/>
              <a:t>adds edge pixels to increase visibility of thin characters</a:t>
            </a:r>
          </a:p>
          <a:p>
            <a:r>
              <a:rPr lang="en-US" b="1" dirty="0"/>
              <a:t>Erosion: </a:t>
            </a:r>
            <a:r>
              <a:rPr lang="en-US" dirty="0"/>
              <a:t>removes edge pixels for bold characters (e.g. bleeding)</a:t>
            </a:r>
          </a:p>
          <a:p>
            <a:endParaRPr lang="en-US" dirty="0"/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5216EFE0-4A3B-41CE-8B55-13F81CE4F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225" y="2508230"/>
            <a:ext cx="2497773" cy="4050442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23D7B4EE-D202-40E3-9246-139904F3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704507"/>
            <a:ext cx="3839111" cy="1086002"/>
          </a:xfrm>
          <a:prstGeom prst="rect">
            <a:avLst/>
          </a:prstGeom>
        </p:spPr>
      </p:pic>
      <p:pic>
        <p:nvPicPr>
          <p:cNvPr id="15" name="Picture 1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07D5BCC-0163-4CA7-B611-A7B99436E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22" y="5172128"/>
            <a:ext cx="3781953" cy="108600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275B11-2F99-466E-B6C9-A9BB8F3C4F60}"/>
              </a:ext>
            </a:extLst>
          </p:cNvPr>
          <p:cNvCxnSpPr>
            <a:cxnSpLocks/>
          </p:cNvCxnSpPr>
          <p:nvPr/>
        </p:nvCxnSpPr>
        <p:spPr>
          <a:xfrm>
            <a:off x="2228850" y="5858798"/>
            <a:ext cx="165735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439A9-4772-4B18-8743-E71F62495A9B}"/>
              </a:ext>
            </a:extLst>
          </p:cNvPr>
          <p:cNvCxnSpPr>
            <a:cxnSpLocks/>
          </p:cNvCxnSpPr>
          <p:nvPr/>
        </p:nvCxnSpPr>
        <p:spPr>
          <a:xfrm flipV="1">
            <a:off x="2228850" y="4991099"/>
            <a:ext cx="0" cy="867699"/>
          </a:xfrm>
          <a:prstGeom prst="line">
            <a:avLst/>
          </a:prstGeom>
          <a:ln w="50800">
            <a:headEnd w="med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252B92-73E9-475D-BECC-6F592A97EEA4}"/>
              </a:ext>
            </a:extLst>
          </p:cNvPr>
          <p:cNvSpPr txBox="1"/>
          <p:nvPr/>
        </p:nvSpPr>
        <p:spPr>
          <a:xfrm>
            <a:off x="2143125" y="5551021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Dilation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F25FA7-F7A2-4704-9AE7-FF79E4F03BFA}"/>
              </a:ext>
            </a:extLst>
          </p:cNvPr>
          <p:cNvCxnSpPr>
            <a:cxnSpLocks/>
          </p:cNvCxnSpPr>
          <p:nvPr/>
        </p:nvCxnSpPr>
        <p:spPr>
          <a:xfrm>
            <a:off x="5143281" y="4341243"/>
            <a:ext cx="138134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97319-EA7A-4BD0-8F90-542AEEF957AD}"/>
              </a:ext>
            </a:extLst>
          </p:cNvPr>
          <p:cNvCxnSpPr>
            <a:cxnSpLocks/>
          </p:cNvCxnSpPr>
          <p:nvPr/>
        </p:nvCxnSpPr>
        <p:spPr>
          <a:xfrm>
            <a:off x="6524625" y="4341243"/>
            <a:ext cx="0" cy="649856"/>
          </a:xfrm>
          <a:prstGeom prst="line">
            <a:avLst/>
          </a:prstGeom>
          <a:ln w="50800">
            <a:headEnd w="med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783482-9F65-46CD-BEB7-572D7D8CE836}"/>
              </a:ext>
            </a:extLst>
          </p:cNvPr>
          <p:cNvSpPr txBox="1"/>
          <p:nvPr/>
        </p:nvSpPr>
        <p:spPr>
          <a:xfrm>
            <a:off x="4919553" y="4040542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Erosion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F7AE4-C51D-461E-948F-04CACAB4862E}"/>
              </a:ext>
            </a:extLst>
          </p:cNvPr>
          <p:cNvSpPr txBox="1"/>
          <p:nvPr/>
        </p:nvSpPr>
        <p:spPr>
          <a:xfrm>
            <a:off x="9218711" y="2211370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Noise removal</a:t>
            </a:r>
          </a:p>
        </p:txBody>
      </p:sp>
    </p:spTree>
    <p:extLst>
      <p:ext uri="{BB962C8B-B14F-4D97-AF65-F5344CB8AC3E}">
        <p14:creationId xmlns:p14="http://schemas.microsoft.com/office/powerpoint/2010/main" val="207783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Image Processing Techniques to 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b="1" dirty="0"/>
              <a:t>Rotation: </a:t>
            </a:r>
            <a:r>
              <a:rPr lang="en-US" dirty="0"/>
              <a:t>rotates angled text to be aligned horizontally</a:t>
            </a:r>
          </a:p>
          <a:p>
            <a:r>
              <a:rPr lang="en-US" b="1" dirty="0"/>
              <a:t>Border removal: </a:t>
            </a:r>
            <a:r>
              <a:rPr lang="en-US" dirty="0"/>
              <a:t>removes border pixels that may be misinterpreted as characters</a:t>
            </a:r>
          </a:p>
          <a:p>
            <a:r>
              <a:rPr lang="en-US" b="1" dirty="0"/>
              <a:t>Border addition: </a:t>
            </a:r>
            <a:r>
              <a:rPr lang="en-US" dirty="0"/>
              <a:t>adds a solid color border to designate text area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7ACF47E-8A18-45AE-A5A6-B4651100B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51" y="3783359"/>
            <a:ext cx="3156495" cy="2743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19B5ADA-5DA2-4187-8977-C2F8403C6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783359"/>
            <a:ext cx="3339478" cy="2746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E40C1E-C25A-40B2-8CAD-AC5247564E24}"/>
              </a:ext>
            </a:extLst>
          </p:cNvPr>
          <p:cNvSpPr txBox="1"/>
          <p:nvPr/>
        </p:nvSpPr>
        <p:spPr>
          <a:xfrm>
            <a:off x="8273038" y="5394215"/>
            <a:ext cx="3108960" cy="769441"/>
          </a:xfrm>
          <a:prstGeom prst="rect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Doot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doot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65D68-1BAF-4FA9-A86B-F9B5EE59705F}"/>
              </a:ext>
            </a:extLst>
          </p:cNvPr>
          <p:cNvSpPr txBox="1"/>
          <p:nvPr/>
        </p:nvSpPr>
        <p:spPr>
          <a:xfrm>
            <a:off x="8273038" y="3953492"/>
            <a:ext cx="3108960" cy="769441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Doot</a:t>
            </a:r>
            <a:r>
              <a:rPr lang="en-US" sz="4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doot</a:t>
            </a:r>
            <a:endParaRPr lang="en-US" sz="4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1B53A8-4503-4292-8487-19B8CEF4ED7C}"/>
              </a:ext>
            </a:extLst>
          </p:cNvPr>
          <p:cNvCxnSpPr/>
          <p:nvPr/>
        </p:nvCxnSpPr>
        <p:spPr>
          <a:xfrm>
            <a:off x="9827518" y="4905375"/>
            <a:ext cx="0" cy="24958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6471D3-6810-4945-A323-42AE261F39C3}"/>
              </a:ext>
            </a:extLst>
          </p:cNvPr>
          <p:cNvSpPr txBox="1"/>
          <p:nvPr/>
        </p:nvSpPr>
        <p:spPr>
          <a:xfrm>
            <a:off x="1565339" y="3475582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98B47F-74E7-44DA-A587-CF689552A5FA}"/>
              </a:ext>
            </a:extLst>
          </p:cNvPr>
          <p:cNvSpPr txBox="1"/>
          <p:nvPr/>
        </p:nvSpPr>
        <p:spPr>
          <a:xfrm>
            <a:off x="5181598" y="3475582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Border removal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C6D5D-08FA-4B7A-9646-051B530D3CD7}"/>
              </a:ext>
            </a:extLst>
          </p:cNvPr>
          <p:cNvSpPr txBox="1"/>
          <p:nvPr/>
        </p:nvSpPr>
        <p:spPr>
          <a:xfrm>
            <a:off x="8913118" y="3429445"/>
            <a:ext cx="1828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Border addition</a:t>
            </a:r>
          </a:p>
        </p:txBody>
      </p:sp>
    </p:spTree>
    <p:extLst>
      <p:ext uri="{BB962C8B-B14F-4D97-AF65-F5344CB8AC3E}">
        <p14:creationId xmlns:p14="http://schemas.microsoft.com/office/powerpoint/2010/main" val="1576297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Part 6: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Bri</a:t>
            </a:r>
            <a:r>
              <a:rPr lang="en-US" sz="3200" dirty="0">
                <a:solidFill>
                  <a:srgbClr val="FFFF00"/>
                </a:solidFill>
              </a:rPr>
              <a:t> plans ahead (</a:t>
            </a:r>
            <a:r>
              <a:rPr lang="en-US" sz="3200" dirty="0" err="1">
                <a:solidFill>
                  <a:srgbClr val="FFFF00"/>
                </a:solidFill>
              </a:rPr>
              <a:t>kinda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731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Future and Optional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306488" cy="3636511"/>
          </a:xfrm>
        </p:spPr>
        <p:txBody>
          <a:bodyPr anchor="t"/>
          <a:lstStyle/>
          <a:p>
            <a:r>
              <a:rPr lang="en-US" b="1" dirty="0"/>
              <a:t>Future tasks:</a:t>
            </a:r>
          </a:p>
          <a:p>
            <a:pPr lvl="1"/>
            <a:r>
              <a:rPr lang="en-US" dirty="0"/>
              <a:t>Experiment with off-screen (camera) images</a:t>
            </a:r>
          </a:p>
          <a:p>
            <a:pPr lvl="1"/>
            <a:r>
              <a:rPr lang="en-US" dirty="0"/>
              <a:t>Implement unused processing techniques</a:t>
            </a:r>
          </a:p>
          <a:p>
            <a:pPr lvl="1"/>
            <a:r>
              <a:rPr lang="en-US" dirty="0"/>
              <a:t>Consider auto-correction for English text</a:t>
            </a:r>
          </a:p>
          <a:p>
            <a:r>
              <a:rPr lang="en-US" b="1" dirty="0"/>
              <a:t>Optional tasks:</a:t>
            </a:r>
          </a:p>
          <a:p>
            <a:pPr lvl="1"/>
            <a:r>
              <a:rPr lang="en-US" dirty="0"/>
              <a:t>Implement picture comparison method in its entirety</a:t>
            </a:r>
          </a:p>
          <a:p>
            <a:pPr lvl="1"/>
            <a:r>
              <a:rPr lang="en-US" dirty="0"/>
              <a:t>Completely abandon this project to work on PDF Read-along program</a:t>
            </a:r>
          </a:p>
          <a:p>
            <a:pPr lvl="1"/>
            <a:r>
              <a:rPr lang="en-US" dirty="0"/>
              <a:t>Rest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6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76616-46E2-49D3-B7B4-D6425238BA24}"/>
              </a:ext>
            </a:extLst>
          </p:cNvPr>
          <p:cNvSpPr txBox="1"/>
          <p:nvPr/>
        </p:nvSpPr>
        <p:spPr>
          <a:xfrm>
            <a:off x="1" y="2890391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(that’s it)</a:t>
            </a:r>
          </a:p>
        </p:txBody>
      </p:sp>
    </p:spTree>
    <p:extLst>
      <p:ext uri="{BB962C8B-B14F-4D97-AF65-F5344CB8AC3E}">
        <p14:creationId xmlns:p14="http://schemas.microsoft.com/office/powerpoint/2010/main" val="2528194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iled, blue&#10;&#10;Description automatically generated">
            <a:extLst>
              <a:ext uri="{FF2B5EF4-FFF2-40B4-BE49-F238E27FC236}">
                <a16:creationId xmlns:a16="http://schemas.microsoft.com/office/drawing/2014/main" id="{9CEBF436-9F45-4D9A-B635-7B12B1920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98" y="3657597"/>
            <a:ext cx="3401693" cy="2843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Raw Image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Create system that accepts an image as a template and compares it to a camera image</a:t>
            </a:r>
          </a:p>
          <a:p>
            <a:r>
              <a:rPr lang="en-US" dirty="0"/>
              <a:t>Include generating text lists or tables, filling templates, or highlighting differences</a:t>
            </a:r>
          </a:p>
          <a:p>
            <a:r>
              <a:rPr lang="en-US" dirty="0"/>
              <a:t>Provide image correction for flawed camera images</a:t>
            </a:r>
          </a:p>
        </p:txBody>
      </p:sp>
      <p:pic>
        <p:nvPicPr>
          <p:cNvPr id="5" name="Picture 4" descr="A picture containing computer, video, sign&#10;&#10;Description automatically generated">
            <a:extLst>
              <a:ext uri="{FF2B5EF4-FFF2-40B4-BE49-F238E27FC236}">
                <a16:creationId xmlns:a16="http://schemas.microsoft.com/office/drawing/2014/main" id="{A82A8461-38E6-4808-B155-E86B779CA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4" y="3657598"/>
            <a:ext cx="3791735" cy="2843801"/>
          </a:xfrm>
          <a:prstGeom prst="rect">
            <a:avLst/>
          </a:prstGeom>
        </p:spPr>
      </p:pic>
      <p:pic>
        <p:nvPicPr>
          <p:cNvPr id="8" name="Picture 7" descr="A picture containing grass, table, holding, blue&#10;&#10;Description automatically generated">
            <a:extLst>
              <a:ext uri="{FF2B5EF4-FFF2-40B4-BE49-F238E27FC236}">
                <a16:creationId xmlns:a16="http://schemas.microsoft.com/office/drawing/2014/main" id="{A3EA417C-3D52-49E9-9D63-624BBA919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47" y="3657597"/>
            <a:ext cx="3401693" cy="28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3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MIPS </a:t>
            </a:r>
            <a:r>
              <a:rPr lang="en-US" dirty="0" err="1"/>
              <a:t>Decompiler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Convert MIPS Assembly language code into popular modern languages</a:t>
            </a:r>
          </a:p>
          <a:p>
            <a:r>
              <a:rPr lang="en-US" dirty="0"/>
              <a:t>Revert decompiled or modified code back into MIPS Assembly</a:t>
            </a:r>
          </a:p>
          <a:p>
            <a:r>
              <a:rPr lang="en-US" dirty="0"/>
              <a:t>Examine compatibility with use on modern hardware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AD078E-EE13-45D0-8287-B2D60F625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6" y="3689645"/>
            <a:ext cx="11373287" cy="283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3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Rules Analyst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Interpret rulesets of various sports or games from source rulebooks through text parsing</a:t>
            </a:r>
          </a:p>
          <a:p>
            <a:r>
              <a:rPr lang="en-US" dirty="0"/>
              <a:t>Create model for ML using supervised/unsupervised learning</a:t>
            </a:r>
          </a:p>
          <a:p>
            <a:r>
              <a:rPr lang="en-US" dirty="0"/>
              <a:t>Determine impact of rule changes in style of professional-level play</a:t>
            </a:r>
          </a:p>
        </p:txBody>
      </p:sp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9E02325C-80BC-4739-8F30-910E667C5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" y="3598676"/>
            <a:ext cx="7153382" cy="2853154"/>
          </a:xfrm>
          <a:prstGeom prst="rect">
            <a:avLst/>
          </a:prstGeom>
        </p:spPr>
      </p:pic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5B3EF1D9-C81B-468C-926F-F49B49FB4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09" y="3598677"/>
            <a:ext cx="2790361" cy="28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Socialization Helper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Create platform to encourage online interaction among friends/family</a:t>
            </a:r>
          </a:p>
          <a:p>
            <a:r>
              <a:rPr lang="en-US" dirty="0"/>
              <a:t>Analyze usage habits to help users deal with loneliness and depression</a:t>
            </a:r>
          </a:p>
          <a:p>
            <a:r>
              <a:rPr lang="en-US" dirty="0"/>
              <a:t>Devise security and privacy methods to deter improper use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DD09E5-5687-4929-82F3-89BEAFB92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6" y="3573902"/>
            <a:ext cx="5277288" cy="283283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372FE1-9D78-41E1-AB5F-296F293BA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53" y="3573901"/>
            <a:ext cx="4103524" cy="28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6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3865-71D9-4D32-BD55-6580B7A4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Help-A-Professor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D2B31-EF75-4F20-AAB3-46544A356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17409"/>
          </a:xfrm>
        </p:spPr>
        <p:txBody>
          <a:bodyPr anchor="t"/>
          <a:lstStyle/>
          <a:p>
            <a:r>
              <a:rPr lang="en-US" dirty="0"/>
              <a:t>Dean of CAS Prof. Pauline </a:t>
            </a:r>
            <a:r>
              <a:rPr lang="en-US" dirty="0" err="1"/>
              <a:t>Entin</a:t>
            </a:r>
            <a:br>
              <a:rPr lang="en-US" dirty="0"/>
            </a:br>
            <a:r>
              <a:rPr lang="en-US" dirty="0"/>
              <a:t>and Prof. Shannon Jenkins:</a:t>
            </a:r>
          </a:p>
          <a:p>
            <a:pPr lvl="1"/>
            <a:r>
              <a:rPr lang="en-US" dirty="0"/>
              <a:t>Comparing online vs. in-person learning methods</a:t>
            </a:r>
          </a:p>
          <a:p>
            <a:r>
              <a:rPr lang="en-US" dirty="0"/>
              <a:t>Prof. </a:t>
            </a:r>
            <a:r>
              <a:rPr lang="en-US" dirty="0" err="1"/>
              <a:t>Keivan</a:t>
            </a:r>
            <a:r>
              <a:rPr lang="en-US" dirty="0"/>
              <a:t> </a:t>
            </a:r>
            <a:r>
              <a:rPr lang="en-US" dirty="0" err="1"/>
              <a:t>Sadeghzadeh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“Predictive Models for Preventable Readmission</a:t>
            </a:r>
            <a:br>
              <a:rPr lang="en-US" dirty="0"/>
            </a:br>
            <a:r>
              <a:rPr lang="en-US" dirty="0"/>
              <a:t>for Mental Patients Using Socioeconomic</a:t>
            </a:r>
            <a:br>
              <a:rPr lang="en-US" dirty="0"/>
            </a:br>
            <a:r>
              <a:rPr lang="en-US" dirty="0"/>
              <a:t>Disadvantages” [Ongoing Project]</a:t>
            </a:r>
          </a:p>
          <a:p>
            <a:pPr lvl="1"/>
            <a:r>
              <a:rPr lang="en-US" dirty="0"/>
              <a:t>“Detecting and Predicting Medical Errors in </a:t>
            </a:r>
            <a:br>
              <a:rPr lang="en-US" dirty="0"/>
            </a:br>
            <a:r>
              <a:rPr lang="en-US" dirty="0"/>
              <a:t>Cancer Screening Process” [New Project]</a:t>
            </a:r>
          </a:p>
          <a:p>
            <a:pPr lvl="1"/>
            <a:r>
              <a:rPr lang="en-US" dirty="0"/>
              <a:t>“Mental Health Service Supply and Demand in</a:t>
            </a:r>
            <a:br>
              <a:rPr lang="en-US" dirty="0"/>
            </a:br>
            <a:r>
              <a:rPr lang="en-US" dirty="0"/>
              <a:t>the Post-Pandemic Healthcare” [New Project] </a:t>
            </a:r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7F6C336-B803-4113-966A-9AB665BB4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95" y="2057844"/>
            <a:ext cx="1898054" cy="1952731"/>
          </a:xfrm>
          <a:prstGeom prst="rect">
            <a:avLst/>
          </a:prstGeom>
        </p:spPr>
      </p:pic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44D3EA0-D6A3-49C6-B0D0-103468FCD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10" y="2057844"/>
            <a:ext cx="2382000" cy="3576577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3488111-365F-4B82-B06C-601387DF1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695" y="4152933"/>
            <a:ext cx="1898054" cy="21097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23CF85-C3A7-4A18-A71F-1F33E8B351A2}"/>
              </a:ext>
            </a:extLst>
          </p:cNvPr>
          <p:cNvSpPr txBox="1"/>
          <p:nvPr/>
        </p:nvSpPr>
        <p:spPr>
          <a:xfrm>
            <a:off x="9255710" y="5634421"/>
            <a:ext cx="238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Entin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(top-left);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Jenkins (bottom-left);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Sadeghzadeh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(right).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2664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5736</TotalTime>
  <Words>2176</Words>
  <Application>Microsoft Office PowerPoint</Application>
  <PresentationFormat>Widescreen</PresentationFormat>
  <Paragraphs>308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Century Gothic</vt:lpstr>
      <vt:lpstr>Consolas</vt:lpstr>
      <vt:lpstr>Verdana</vt:lpstr>
      <vt:lpstr>Wingdings 2</vt:lpstr>
      <vt:lpstr>Quotable</vt:lpstr>
      <vt:lpstr>Brian Cornet DSC 498 Dr. Donghui Yan Final Capstone Presentation</vt:lpstr>
      <vt:lpstr>PowerPoint Presentation</vt:lpstr>
      <vt:lpstr>Initial Proposals</vt:lpstr>
      <vt:lpstr>Quantum Tech. Survey</vt:lpstr>
      <vt:lpstr>Raw Image Scanner</vt:lpstr>
      <vt:lpstr>MIPS Decompiler</vt:lpstr>
      <vt:lpstr>Rules Analyst</vt:lpstr>
      <vt:lpstr>Socialization Helper</vt:lpstr>
      <vt:lpstr>Help-A-Professor</vt:lpstr>
      <vt:lpstr>Resources and Challenges</vt:lpstr>
      <vt:lpstr>PowerPoint Presentation</vt:lpstr>
      <vt:lpstr>PowerPoint Presentation</vt:lpstr>
      <vt:lpstr>PowerPoint Presentation</vt:lpstr>
      <vt:lpstr>Raw Image Scanner – Outline</vt:lpstr>
      <vt:lpstr>Raw Image Scanner – Concept</vt:lpstr>
      <vt:lpstr>Raw Image Scanner – Design</vt:lpstr>
      <vt:lpstr>Example – Text Parsing Lists</vt:lpstr>
      <vt:lpstr>Example – Text Parsing Tables</vt:lpstr>
      <vt:lpstr>Example – Find Differences in Matrices</vt:lpstr>
      <vt:lpstr>Example – Find Differences in Sets</vt:lpstr>
      <vt:lpstr>PowerPoint Presentation</vt:lpstr>
      <vt:lpstr>Simple Test with MSPaint and Normal Fonts</vt:lpstr>
      <vt:lpstr>Full Clean Test 1 (Animal Crossing)</vt:lpstr>
      <vt:lpstr>Partial Clean Test 1 (Animal Crossing)</vt:lpstr>
      <vt:lpstr>Single Clean Test 1 (Animal Crossing)</vt:lpstr>
      <vt:lpstr>Full Clean Test 2 (Monster Hunter)</vt:lpstr>
      <vt:lpstr>Partial Clean Test 2 (Monster Hunter)</vt:lpstr>
      <vt:lpstr>Single Clean Test 2 (Monster Hunter)</vt:lpstr>
      <vt:lpstr>PowerPoint Presentation</vt:lpstr>
      <vt:lpstr>Simple Character Scan</vt:lpstr>
      <vt:lpstr>Simple Word Scan</vt:lpstr>
      <vt:lpstr>Block Character/Word Scan 1 (ACNH)</vt:lpstr>
      <vt:lpstr>Line Character/Word Scan 1 (ACNH)</vt:lpstr>
      <vt:lpstr>Block Character/Word Scan 2 (MHGU)</vt:lpstr>
      <vt:lpstr>Line Character/Word Scan 2 (MHGU)</vt:lpstr>
      <vt:lpstr>PowerPoint Presentation</vt:lpstr>
      <vt:lpstr>Clean Data is Happy Data</vt:lpstr>
      <vt:lpstr>Image Processing Techniques Explored</vt:lpstr>
      <vt:lpstr>Image Processing Techniques Explored</vt:lpstr>
      <vt:lpstr>Image Processing Techniques Explored</vt:lpstr>
      <vt:lpstr>Image Processing Techniques to Try</vt:lpstr>
      <vt:lpstr>Image Processing Techniques to Try</vt:lpstr>
      <vt:lpstr>PowerPoint Presentation</vt:lpstr>
      <vt:lpstr>Future and Optional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Brian Cornet DSC 498  Data Science Capstone Proposals</dc:title>
  <dc:creator>Brian Cornet</dc:creator>
  <cp:lastModifiedBy>Brian Cornet</cp:lastModifiedBy>
  <cp:revision>91</cp:revision>
  <dcterms:created xsi:type="dcterms:W3CDTF">2020-09-23T01:02:12Z</dcterms:created>
  <dcterms:modified xsi:type="dcterms:W3CDTF">2021-01-27T22:16:37Z</dcterms:modified>
</cp:coreProperties>
</file>